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F0502020204030203"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D880E-6D71-7A06-6475-C3A8CFAC4C49}" v="2" dt="2026-07-02T19:57:22.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Phillips" userId="S::nwp0006@auburn.edu::e0e08891-9ed3-40ae-af11-f642da5b70a7" providerId="AD" clId="Web-{A08D880E-6D71-7A06-6475-C3A8CFAC4C49}"/>
    <pc:docChg chg="modSld">
      <pc:chgData name="Nicholas Phillips" userId="S::nwp0006@auburn.edu::e0e08891-9ed3-40ae-af11-f642da5b70a7" providerId="AD" clId="Web-{A08D880E-6D71-7A06-6475-C3A8CFAC4C49}" dt="2026-07-02T19:57:22.737" v="1" actId="20577"/>
      <pc:docMkLst>
        <pc:docMk/>
      </pc:docMkLst>
      <pc:sldChg chg="modSp">
        <pc:chgData name="Nicholas Phillips" userId="S::nwp0006@auburn.edu::e0e08891-9ed3-40ae-af11-f642da5b70a7" providerId="AD" clId="Web-{A08D880E-6D71-7A06-6475-C3A8CFAC4C49}" dt="2026-07-02T19:57:22.737" v="1" actId="20577"/>
        <pc:sldMkLst>
          <pc:docMk/>
          <pc:sldMk cId="0" sldId="266"/>
        </pc:sldMkLst>
        <pc:spChg chg="mod">
          <ac:chgData name="Nicholas Phillips" userId="S::nwp0006@auburn.edu::e0e08891-9ed3-40ae-af11-f642da5b70a7" providerId="AD" clId="Web-{A08D880E-6D71-7A06-6475-C3A8CFAC4C49}" dt="2026-07-02T19:57:22.737" v="1" actId="20577"/>
          <ac:spMkLst>
            <pc:docMk/>
            <pc:sldMk cId="0" sldId="266"/>
            <ac:spMk id="16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ewyorkappellatelawyer.com/blog/sixth-amendment-effective-assistance-counse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6f236e920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6f236e92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ece6424fd4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ece6424fd4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786a9b0f4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786a9b0f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706961d797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706961d797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ce6424fd4_1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ece6424fd4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ece6424fd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ece6424f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786a9b0f4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786a9b0f4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https://www.newyorkappellatelawyer.com/blog/sixth-amendment-effective-assistance-counsel/</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f236e920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6f236e920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706961d797_5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706961d797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6f236e920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6f236e920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06961d797_5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706961d797_5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www.oyez.org/cases/2011/10-444" TargetMode="External"/><Relationship Id="rId13" Type="http://schemas.openxmlformats.org/officeDocument/2006/relationships/hyperlink" Target="https://www.uscourts.gov/about-federal-courts/educational-resources/educational-activities/sixth-amendment-activities/gideon-v-wainwright/facts-and-case-summary-gideon-v-wainwright" TargetMode="External"/><Relationship Id="rId3" Type="http://schemas.openxmlformats.org/officeDocument/2006/relationships/hyperlink" Target="https://docs.google.com/document/d/17b7ILIu1OAnVyoD-4Vxzn0NxrUO2C69hpEzjRLdcumk/edit?tab=t.0#heading=h.5codusw72sm7" TargetMode="External"/><Relationship Id="rId7" Type="http://schemas.openxmlformats.org/officeDocument/2006/relationships/hyperlink" Target="https://docs.google.com/document/d/1cOSg41Gy8gnN--WKRRB2-kLDvb7YzjYeGrf8uNx_Eig/edit?tab=t.0" TargetMode="External"/><Relationship Id="rId12" Type="http://schemas.openxmlformats.org/officeDocument/2006/relationships/hyperlink" Target="https://www.oyez.org/cases/1962/155"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drive.google.com/file/d/1sVZVGCn671tE4iOZJYlqx2qjcnyBc7LR/view?usp=sharing" TargetMode="External"/><Relationship Id="rId11" Type="http://schemas.openxmlformats.org/officeDocument/2006/relationships/hyperlink" Target="https://docs.google.com/document/d/1w8kTQmJnMkf3ICLIh3Z0pymlUNqXVKfBkxUc_ceMuD8/edit?tab=t.0" TargetMode="External"/><Relationship Id="rId5" Type="http://schemas.openxmlformats.org/officeDocument/2006/relationships/hyperlink" Target="https://supreme.justia.com/cases/federal/us/559/356/" TargetMode="External"/><Relationship Id="rId10" Type="http://schemas.openxmlformats.org/officeDocument/2006/relationships/hyperlink" Target="https://drive.google.com/file/d/1b2ar5c4V5bvn7X6C1ildAmha2UT9hNJG/view?usp=sharing" TargetMode="External"/><Relationship Id="rId4" Type="http://schemas.openxmlformats.org/officeDocument/2006/relationships/hyperlink" Target="https://www.oyez.org/cases/2009/08-651" TargetMode="External"/><Relationship Id="rId9" Type="http://schemas.openxmlformats.org/officeDocument/2006/relationships/hyperlink" Target="https://supreme.justia.com/cases/federal/us/566/134/" TargetMode="External"/><Relationship Id="rId14" Type="http://schemas.openxmlformats.org/officeDocument/2006/relationships/hyperlink" Target="https://drive.google.com/file/d/1tTb0HWgSYScWAU6neyd3iqxRn2wFHWEk/view?usp=shari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www.youtube.com/watch?v=P-Ry5axDF40" TargetMode="External"/><Relationship Id="rId7" Type="http://schemas.openxmlformats.org/officeDocument/2006/relationships/hyperlink" Target="http://www.youtube.com/watch?v=2-EsqtF30KQ"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6.jpg"/><Relationship Id="rId5" Type="http://schemas.openxmlformats.org/officeDocument/2006/relationships/hyperlink" Target="http://www.youtube.com/watch?v=pabYq9l6M-s" TargetMode="External"/><Relationship Id="rId10" Type="http://schemas.openxmlformats.org/officeDocument/2006/relationships/image" Target="../media/image8.jpg"/><Relationship Id="rId4" Type="http://schemas.openxmlformats.org/officeDocument/2006/relationships/image" Target="../media/image5.jpg"/><Relationship Id="rId9" Type="http://schemas.openxmlformats.org/officeDocument/2006/relationships/hyperlink" Target="http://www.youtube.com/watch?v=z_-rR_JQuRI"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oyez.org/cases/1983/82-155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drive.google.com/file/d/1p3GHoAHx4evgJWJ5TkCx0FlxsmCd1tfd/view?usp=sharing" TargetMode="External"/><Relationship Id="rId4" Type="http://schemas.openxmlformats.org/officeDocument/2006/relationships/hyperlink" Target="https://supreme.justia.com/cases/federal/us/466/66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703450"/>
            <a:ext cx="7688100" cy="166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5422"/>
              <a:t>Right to Effective Counsel Lesson</a:t>
            </a:r>
            <a:endParaRPr sz="5422"/>
          </a:p>
          <a:p>
            <a:pPr marL="0" lvl="0" indent="0" algn="l" rtl="0">
              <a:spcBef>
                <a:spcPts val="0"/>
              </a:spcBef>
              <a:spcAft>
                <a:spcPts val="0"/>
              </a:spcAft>
              <a:buNone/>
            </a:pPr>
            <a:endParaRPr/>
          </a:p>
        </p:txBody>
      </p:sp>
      <p:pic>
        <p:nvPicPr>
          <p:cNvPr id="87" name="Google Shape;87;p13" descr="Business lawyer working about legal legislation in courtroom to help their customer (Provided by Getty Images)"/>
          <p:cNvPicPr preferRelativeResize="0"/>
          <p:nvPr/>
        </p:nvPicPr>
        <p:blipFill>
          <a:blip r:embed="rId3">
            <a:alphaModFix/>
          </a:blip>
          <a:stretch>
            <a:fillRect/>
          </a:stretch>
        </p:blipFill>
        <p:spPr>
          <a:xfrm>
            <a:off x="6220450" y="1627250"/>
            <a:ext cx="2778004" cy="1851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727800" y="547475"/>
            <a:ext cx="76884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Strickland Test</a:t>
            </a:r>
            <a:endParaRPr/>
          </a:p>
        </p:txBody>
      </p:sp>
      <p:sp>
        <p:nvSpPr>
          <p:cNvPr id="150" name="Google Shape;150;p22"/>
          <p:cNvSpPr txBox="1">
            <a:spLocks noGrp="1"/>
          </p:cNvSpPr>
          <p:nvPr>
            <p:ph type="body" idx="1"/>
          </p:nvPr>
        </p:nvSpPr>
        <p:spPr>
          <a:xfrm>
            <a:off x="729325" y="1353500"/>
            <a:ext cx="4495800" cy="36513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2"/>
                </a:solidFill>
              </a:rPr>
              <a:t>Prong 1: Deficient Performance</a:t>
            </a:r>
            <a:endParaRPr sz="1500">
              <a:solidFill>
                <a:schemeClr val="dk2"/>
              </a:solidFill>
            </a:endParaRPr>
          </a:p>
          <a:p>
            <a:pPr marL="457200" lvl="0" indent="-323850" algn="l" rtl="0">
              <a:spcBef>
                <a:spcPts val="1200"/>
              </a:spcBef>
              <a:spcAft>
                <a:spcPts val="0"/>
              </a:spcAft>
              <a:buClr>
                <a:schemeClr val="dk2"/>
              </a:buClr>
              <a:buSzPts val="1500"/>
              <a:buChar char="●"/>
            </a:pPr>
            <a:r>
              <a:rPr lang="en" sz="1500">
                <a:solidFill>
                  <a:schemeClr val="dk2"/>
                </a:solidFill>
              </a:rPr>
              <a:t>The defendant must show that their lawyer’s conduct was unreasonable. They must have shown that they were below the standards of a competent attorney. </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Examples: </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Failing to investigate key evidence or witnesses</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Not preparing for trial or cross-examination</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Ignoring obvious legal defenses</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Advising a guilt pleas without reviewing the case properly</a:t>
            </a:r>
            <a:endParaRPr sz="1500">
              <a:solidFill>
                <a:schemeClr val="dk2"/>
              </a:solidFill>
            </a:endParaRPr>
          </a:p>
        </p:txBody>
      </p:sp>
      <p:sp>
        <p:nvSpPr>
          <p:cNvPr id="151" name="Google Shape;151;p22"/>
          <p:cNvSpPr txBox="1">
            <a:spLocks noGrp="1"/>
          </p:cNvSpPr>
          <p:nvPr>
            <p:ph type="body" idx="2"/>
          </p:nvPr>
        </p:nvSpPr>
        <p:spPr>
          <a:xfrm>
            <a:off x="5225150" y="1353500"/>
            <a:ext cx="3774300" cy="36513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Prong 2: Prejudice</a:t>
            </a:r>
            <a:endParaRPr sz="1600">
              <a:solidFill>
                <a:schemeClr val="dk2"/>
              </a:solidFill>
            </a:endParaRPr>
          </a:p>
          <a:p>
            <a:pPr marL="457200" lvl="0" indent="-330200" algn="l" rtl="0">
              <a:spcBef>
                <a:spcPts val="1200"/>
              </a:spcBef>
              <a:spcAft>
                <a:spcPts val="0"/>
              </a:spcAft>
              <a:buClr>
                <a:schemeClr val="dk2"/>
              </a:buClr>
              <a:buSzPts val="1600"/>
              <a:buChar char="●"/>
            </a:pPr>
            <a:r>
              <a:rPr lang="en" sz="1600">
                <a:solidFill>
                  <a:schemeClr val="dk2"/>
                </a:solidFill>
              </a:rPr>
              <a:t>The defendant must also show that the lawyer’s poor performance harmed the outcome of the case. Specifically, there must be a “reasonable probability” that the result would have been different if the lawyer had done their job properly.</a:t>
            </a:r>
            <a:endParaRPr sz="1600">
              <a:solidFill>
                <a:schemeClr val="dk2"/>
              </a:solidFill>
            </a:endParaRPr>
          </a:p>
          <a:p>
            <a:pPr marL="914400" lvl="1" indent="-330200" algn="l" rtl="0">
              <a:spcBef>
                <a:spcPts val="0"/>
              </a:spcBef>
              <a:spcAft>
                <a:spcPts val="0"/>
              </a:spcAft>
              <a:buClr>
                <a:schemeClr val="dk2"/>
              </a:buClr>
              <a:buSzPts val="1600"/>
              <a:buChar char="○"/>
            </a:pPr>
            <a:r>
              <a:rPr lang="en" sz="1600">
                <a:solidFill>
                  <a:schemeClr val="dk2"/>
                </a:solidFill>
              </a:rPr>
              <a:t>The error must have mattered - must have affected the verdict, sentence, or plea. </a:t>
            </a:r>
            <a:endParaRPr sz="16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160950" y="358400"/>
            <a:ext cx="8825700" cy="657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Student Case Studies: </a:t>
            </a:r>
            <a:endParaRPr/>
          </a:p>
          <a:p>
            <a:pPr marL="0" lvl="0" indent="0" algn="ctr" rtl="0">
              <a:spcBef>
                <a:spcPts val="0"/>
              </a:spcBef>
              <a:spcAft>
                <a:spcPts val="0"/>
              </a:spcAft>
              <a:buNone/>
            </a:pPr>
            <a:r>
              <a:rPr lang="en" i="1"/>
              <a:t>Gideon v. Wainwright, Missouri v. Frye, &amp; Padilla v. Kentucky</a:t>
            </a:r>
            <a:endParaRPr i="1"/>
          </a:p>
        </p:txBody>
      </p:sp>
      <p:sp>
        <p:nvSpPr>
          <p:cNvPr id="157" name="Google Shape;157;p23"/>
          <p:cNvSpPr txBox="1">
            <a:spLocks noGrp="1"/>
          </p:cNvSpPr>
          <p:nvPr>
            <p:ph type="body" idx="1"/>
          </p:nvPr>
        </p:nvSpPr>
        <p:spPr>
          <a:xfrm>
            <a:off x="409850" y="1469275"/>
            <a:ext cx="8576700" cy="608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None/>
            </a:pPr>
            <a:r>
              <a:rPr lang="en" sz="2070">
                <a:solidFill>
                  <a:schemeClr val="dk2"/>
                </a:solidFill>
              </a:rPr>
              <a:t>Directions: With your group you will be assigned a Court Case to study. </a:t>
            </a:r>
            <a:endParaRPr sz="2070">
              <a:solidFill>
                <a:schemeClr val="dk2"/>
              </a:solidFill>
            </a:endParaRPr>
          </a:p>
        </p:txBody>
      </p:sp>
      <p:sp>
        <p:nvSpPr>
          <p:cNvPr id="158" name="Google Shape;158;p23"/>
          <p:cNvSpPr/>
          <p:nvPr/>
        </p:nvSpPr>
        <p:spPr>
          <a:xfrm>
            <a:off x="5755050" y="2077475"/>
            <a:ext cx="3231600" cy="14973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t>Links and Resources: </a:t>
            </a:r>
            <a:endParaRPr sz="1300"/>
          </a:p>
          <a:p>
            <a:pPr marL="457200" lvl="0" indent="-311150" algn="l" rtl="0">
              <a:spcBef>
                <a:spcPts val="0"/>
              </a:spcBef>
              <a:spcAft>
                <a:spcPts val="0"/>
              </a:spcAft>
              <a:buSzPts val="1300"/>
              <a:buChar char="●"/>
            </a:pPr>
            <a:r>
              <a:rPr lang="en" sz="1300" u="sng">
                <a:solidFill>
                  <a:schemeClr val="accent5"/>
                </a:solidFill>
                <a:hlinkClick r:id="rId3">
                  <a:extLst>
                    <a:ext uri="{A12FA001-AC4F-418D-AE19-62706E023703}">
                      <ahyp:hlinkClr xmlns:ahyp="http://schemas.microsoft.com/office/drawing/2018/hyperlinkcolor" val="tx"/>
                    </a:ext>
                  </a:extLst>
                </a:hlinkClick>
              </a:rPr>
              <a:t>Padilla v. Kentucky Expert Group </a:t>
            </a:r>
            <a:r>
              <a:rPr lang="en" sz="1300"/>
              <a:t> </a:t>
            </a:r>
            <a:endParaRPr sz="1300"/>
          </a:p>
          <a:p>
            <a:pPr marL="457200" lvl="0" indent="-311150" algn="l" rtl="0">
              <a:spcBef>
                <a:spcPts val="0"/>
              </a:spcBef>
              <a:spcAft>
                <a:spcPts val="0"/>
              </a:spcAft>
              <a:buSzPts val="1300"/>
              <a:buFont typeface="Lato"/>
              <a:buChar char="●"/>
            </a:pPr>
            <a:r>
              <a:rPr lang="en" sz="1300" u="sng">
                <a:solidFill>
                  <a:schemeClr val="hlink"/>
                </a:solidFill>
                <a:latin typeface="Lato"/>
                <a:ea typeface="Lato"/>
                <a:cs typeface="Lato"/>
                <a:sym typeface="Lato"/>
                <a:hlinkClick r:id="rId4"/>
              </a:rPr>
              <a:t>Padilla v. Kentucky | Oyez</a:t>
            </a:r>
            <a:r>
              <a:rPr lang="en" sz="1300">
                <a:latin typeface="Lato"/>
                <a:ea typeface="Lato"/>
                <a:cs typeface="Lato"/>
                <a:sym typeface="Lato"/>
              </a:rPr>
              <a:t> </a:t>
            </a:r>
            <a:endParaRPr sz="1300">
              <a:latin typeface="Lato"/>
              <a:ea typeface="Lato"/>
              <a:cs typeface="Lato"/>
              <a:sym typeface="Lato"/>
            </a:endParaRPr>
          </a:p>
          <a:p>
            <a:pPr marL="457200" lvl="0" indent="-311150" algn="l" rtl="0">
              <a:spcBef>
                <a:spcPts val="0"/>
              </a:spcBef>
              <a:spcAft>
                <a:spcPts val="0"/>
              </a:spcAft>
              <a:buSzPts val="1300"/>
              <a:buFont typeface="Lato"/>
              <a:buChar char="●"/>
            </a:pPr>
            <a:r>
              <a:rPr lang="en" sz="1300" u="sng">
                <a:solidFill>
                  <a:schemeClr val="hlink"/>
                </a:solidFill>
                <a:latin typeface="Lato"/>
                <a:ea typeface="Lato"/>
                <a:cs typeface="Lato"/>
                <a:sym typeface="Lato"/>
                <a:hlinkClick r:id="rId5"/>
              </a:rPr>
              <a:t>Padilla v. Kentucky | 559 U.S. 356 (2010) | Justia U.S. Supreme Court Center</a:t>
            </a:r>
            <a:r>
              <a:rPr lang="en" sz="1300">
                <a:latin typeface="Lato"/>
                <a:ea typeface="Lato"/>
                <a:cs typeface="Lato"/>
                <a:sym typeface="Lato"/>
              </a:rPr>
              <a:t> </a:t>
            </a:r>
            <a:endParaRPr sz="1300">
              <a:latin typeface="Lato"/>
              <a:ea typeface="Lato"/>
              <a:cs typeface="Lato"/>
              <a:sym typeface="Lato"/>
            </a:endParaRPr>
          </a:p>
          <a:p>
            <a:pPr marL="457200" lvl="0" indent="-311150" algn="l" rtl="0">
              <a:spcBef>
                <a:spcPts val="0"/>
              </a:spcBef>
              <a:spcAft>
                <a:spcPts val="0"/>
              </a:spcAft>
              <a:buSzPts val="1300"/>
              <a:buFont typeface="Lato"/>
              <a:buChar char="●"/>
            </a:pPr>
            <a:r>
              <a:rPr lang="en" sz="1300" u="sng">
                <a:solidFill>
                  <a:schemeClr val="hlink"/>
                </a:solidFill>
                <a:latin typeface="Lato"/>
                <a:ea typeface="Lato"/>
                <a:cs typeface="Lato"/>
                <a:sym typeface="Lato"/>
                <a:hlinkClick r:id="rId6"/>
              </a:rPr>
              <a:t>Padilla v. Kentucky pdf.pdf</a:t>
            </a:r>
            <a:r>
              <a:rPr lang="en" sz="1300">
                <a:latin typeface="Lato"/>
                <a:ea typeface="Lato"/>
                <a:cs typeface="Lato"/>
                <a:sym typeface="Lato"/>
              </a:rPr>
              <a:t> </a:t>
            </a:r>
            <a:endParaRPr sz="1300">
              <a:latin typeface="Lato"/>
              <a:ea typeface="Lato"/>
              <a:cs typeface="Lato"/>
              <a:sym typeface="Lato"/>
            </a:endParaRPr>
          </a:p>
        </p:txBody>
      </p:sp>
      <p:sp>
        <p:nvSpPr>
          <p:cNvPr id="159" name="Google Shape;159;p23"/>
          <p:cNvSpPr/>
          <p:nvPr/>
        </p:nvSpPr>
        <p:spPr>
          <a:xfrm>
            <a:off x="336300" y="2106450"/>
            <a:ext cx="2819700" cy="14973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Links and Resources: </a:t>
            </a:r>
            <a:endParaRPr sz="1200"/>
          </a:p>
          <a:p>
            <a:pPr marL="457200" lvl="0" indent="-304800" algn="l" rtl="0">
              <a:spcBef>
                <a:spcPts val="0"/>
              </a:spcBef>
              <a:spcAft>
                <a:spcPts val="0"/>
              </a:spcAft>
              <a:buSzPts val="1200"/>
              <a:buFont typeface="Lato"/>
              <a:buChar char="●"/>
            </a:pPr>
            <a:r>
              <a:rPr lang="en" sz="1200" u="sng">
                <a:solidFill>
                  <a:schemeClr val="hlink"/>
                </a:solidFill>
                <a:hlinkClick r:id="rId7"/>
              </a:rPr>
              <a:t>Missouri v. Frye Expert Group</a:t>
            </a:r>
            <a:endParaRPr sz="1200"/>
          </a:p>
          <a:p>
            <a:pPr marL="457200" lvl="0" indent="-304800" algn="l" rtl="0">
              <a:spcBef>
                <a:spcPts val="0"/>
              </a:spcBef>
              <a:spcAft>
                <a:spcPts val="0"/>
              </a:spcAft>
              <a:buSzPts val="1200"/>
              <a:buFont typeface="Lato"/>
              <a:buChar char="●"/>
            </a:pPr>
            <a:r>
              <a:rPr lang="en" sz="1200" u="sng">
                <a:solidFill>
                  <a:schemeClr val="hlink"/>
                </a:solidFill>
                <a:hlinkClick r:id="rId8"/>
              </a:rPr>
              <a:t>Missouri v. Frye | Oyez</a:t>
            </a:r>
            <a:endParaRPr sz="1200"/>
          </a:p>
          <a:p>
            <a:pPr marL="457200" lvl="0" indent="-304800" algn="l" rtl="0">
              <a:spcBef>
                <a:spcPts val="0"/>
              </a:spcBef>
              <a:spcAft>
                <a:spcPts val="0"/>
              </a:spcAft>
              <a:buSzPts val="1200"/>
              <a:buFont typeface="Lato"/>
              <a:buChar char="●"/>
            </a:pPr>
            <a:r>
              <a:rPr lang="en" sz="1200" u="sng">
                <a:solidFill>
                  <a:schemeClr val="hlink"/>
                </a:solidFill>
                <a:hlinkClick r:id="rId9"/>
              </a:rPr>
              <a:t>Missouri v. Frye | 566 U.S. 134 (2012) | Justia U.S. Supreme Court Center</a:t>
            </a:r>
            <a:endParaRPr sz="1200"/>
          </a:p>
          <a:p>
            <a:pPr marL="457200" lvl="0" indent="-304800" algn="l" rtl="0">
              <a:spcBef>
                <a:spcPts val="0"/>
              </a:spcBef>
              <a:spcAft>
                <a:spcPts val="0"/>
              </a:spcAft>
              <a:buSzPts val="1200"/>
              <a:buFont typeface="Lato"/>
              <a:buChar char="●"/>
            </a:pPr>
            <a:r>
              <a:rPr lang="en" sz="1200" u="sng">
                <a:solidFill>
                  <a:schemeClr val="hlink"/>
                </a:solidFill>
                <a:hlinkClick r:id="rId10"/>
              </a:rPr>
              <a:t>Missouri v. Frye Pdf.pdf</a:t>
            </a:r>
            <a:r>
              <a:rPr lang="en" sz="1200"/>
              <a:t>    </a:t>
            </a:r>
            <a:endParaRPr sz="1200">
              <a:latin typeface="Lato"/>
              <a:ea typeface="Lato"/>
              <a:cs typeface="Lato"/>
              <a:sym typeface="Lato"/>
            </a:endParaRPr>
          </a:p>
        </p:txBody>
      </p:sp>
      <p:sp>
        <p:nvSpPr>
          <p:cNvPr id="160" name="Google Shape;160;p23"/>
          <p:cNvSpPr/>
          <p:nvPr/>
        </p:nvSpPr>
        <p:spPr>
          <a:xfrm>
            <a:off x="3079533" y="3471675"/>
            <a:ext cx="2819700" cy="14973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Links and Resources: </a:t>
            </a:r>
            <a:endParaRPr sz="1200"/>
          </a:p>
          <a:p>
            <a:pPr marL="457200" lvl="0" indent="-304800" algn="l" rtl="0">
              <a:spcBef>
                <a:spcPts val="0"/>
              </a:spcBef>
              <a:spcAft>
                <a:spcPts val="0"/>
              </a:spcAft>
              <a:buSzPts val="1200"/>
              <a:buFont typeface="Lato"/>
              <a:buChar char="●"/>
            </a:pPr>
            <a:r>
              <a:rPr lang="en" sz="1200" u="sng" dirty="0">
                <a:solidFill>
                  <a:schemeClr val="hlink"/>
                </a:solidFill>
                <a:hlinkClick r:id="rId11">
                  <a:extLst>
                    <a:ext uri="{A12FA001-AC4F-418D-AE19-62706E023703}">
                      <ahyp:hlinkClr xmlns:ahyp="http://schemas.microsoft.com/office/drawing/2018/hyperlinkcolor" val="tx"/>
                    </a:ext>
                  </a:extLst>
                </a:hlinkClick>
              </a:rPr>
              <a:t>Gideon vs Wainwright Expert Group</a:t>
            </a:r>
            <a:r>
              <a:rPr lang="en" sz="1200" dirty="0"/>
              <a:t> </a:t>
            </a:r>
            <a:endParaRPr sz="1200" dirty="0"/>
          </a:p>
          <a:p>
            <a:pPr marL="457200" lvl="0" indent="-304800" algn="l" rtl="0">
              <a:spcBef>
                <a:spcPts val="0"/>
              </a:spcBef>
              <a:spcAft>
                <a:spcPts val="0"/>
              </a:spcAft>
              <a:buSzPts val="1200"/>
              <a:buFont typeface="Lato"/>
              <a:buChar char="●"/>
            </a:pPr>
            <a:r>
              <a:rPr lang="en" sz="1200" u="sng" dirty="0">
                <a:solidFill>
                  <a:schemeClr val="hlink"/>
                </a:solidFill>
                <a:hlinkClick r:id="rId12">
                  <a:extLst>
                    <a:ext uri="{A12FA001-AC4F-418D-AE19-62706E023703}">
                      <ahyp:hlinkClr xmlns:ahyp="http://schemas.microsoft.com/office/drawing/2018/hyperlinkcolor" val="tx"/>
                    </a:ext>
                  </a:extLst>
                </a:hlinkClick>
              </a:rPr>
              <a:t>Gideon v. Wainwright | Oyez</a:t>
            </a:r>
            <a:endParaRPr sz="1200" dirty="0">
              <a:solidFill>
                <a:schemeClr val="hlink"/>
              </a:solidFill>
            </a:endParaRPr>
          </a:p>
          <a:p>
            <a:pPr marL="457200" lvl="0" indent="-304800" algn="l" rtl="0">
              <a:spcBef>
                <a:spcPts val="0"/>
              </a:spcBef>
              <a:spcAft>
                <a:spcPts val="0"/>
              </a:spcAft>
              <a:buSzPts val="1200"/>
              <a:buFont typeface="Lato"/>
              <a:buChar char="●"/>
            </a:pPr>
            <a:r>
              <a:rPr lang="en" sz="1200" u="sng" dirty="0">
                <a:solidFill>
                  <a:schemeClr val="hlink"/>
                </a:solidFill>
                <a:hlinkClick r:id="rId13">
                  <a:extLst>
                    <a:ext uri="{A12FA001-AC4F-418D-AE19-62706E023703}">
                      <ahyp:hlinkClr xmlns:ahyp="http://schemas.microsoft.com/office/drawing/2018/hyperlinkcolor" val="tx"/>
                    </a:ext>
                  </a:extLst>
                </a:hlinkClick>
              </a:rPr>
              <a:t>Facts and Case Summary - Gideon v. Wainwright</a:t>
            </a:r>
            <a:endParaRPr sz="1200" dirty="0">
              <a:solidFill>
                <a:schemeClr val="hlink"/>
              </a:solidFill>
            </a:endParaRPr>
          </a:p>
          <a:p>
            <a:pPr marL="457200" lvl="0" indent="-304800" algn="l" rtl="0">
              <a:spcBef>
                <a:spcPts val="0"/>
              </a:spcBef>
              <a:spcAft>
                <a:spcPts val="0"/>
              </a:spcAft>
              <a:buSzPts val="1200"/>
              <a:buFont typeface="Lato"/>
              <a:buChar char="●"/>
            </a:pPr>
            <a:r>
              <a:rPr lang="en" sz="1200" u="sng" dirty="0">
                <a:solidFill>
                  <a:schemeClr val="hlink"/>
                </a:solidFill>
                <a:hlinkClick r:id="rId14">
                  <a:extLst>
                    <a:ext uri="{A12FA001-AC4F-418D-AE19-62706E023703}">
                      <ahyp:hlinkClr xmlns:ahyp="http://schemas.microsoft.com/office/drawing/2018/hyperlinkcolor" val="tx"/>
                    </a:ext>
                  </a:extLst>
                </a:hlinkClick>
              </a:rPr>
              <a:t>Gideon v. Wainwright pdf.pdf</a:t>
            </a:r>
            <a:r>
              <a:rPr lang="en" sz="1200" dirty="0"/>
              <a:t>   </a:t>
            </a:r>
            <a:endParaRPr sz="1200" dirty="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Debrief</a:t>
            </a:r>
            <a:endParaRPr/>
          </a:p>
        </p:txBody>
      </p:sp>
      <p:sp>
        <p:nvSpPr>
          <p:cNvPr id="166" name="Google Shape;166;p24"/>
          <p:cNvSpPr txBox="1">
            <a:spLocks noGrp="1"/>
          </p:cNvSpPr>
          <p:nvPr>
            <p:ph type="body" idx="1"/>
          </p:nvPr>
        </p:nvSpPr>
        <p:spPr>
          <a:xfrm>
            <a:off x="729450" y="1853850"/>
            <a:ext cx="7946100" cy="3090300"/>
          </a:xfrm>
          <a:prstGeom prst="rect">
            <a:avLst/>
          </a:prstGeom>
        </p:spPr>
        <p:txBody>
          <a:bodyPr spcFirstLastPara="1" wrap="square" lIns="91425" tIns="91425" rIns="91425" bIns="91425" anchor="t" anchorCtr="0">
            <a:noAutofit/>
          </a:bodyPr>
          <a:lstStyle/>
          <a:p>
            <a:pPr marL="457200" lvl="0" indent="-361950" algn="l" rtl="0">
              <a:lnSpc>
                <a:spcPct val="105000"/>
              </a:lnSpc>
              <a:spcBef>
                <a:spcPts val="0"/>
              </a:spcBef>
              <a:spcAft>
                <a:spcPts val="0"/>
              </a:spcAft>
              <a:buClr>
                <a:schemeClr val="dk2"/>
              </a:buClr>
              <a:buSzPts val="2100"/>
              <a:buChar char="●"/>
            </a:pPr>
            <a:r>
              <a:rPr lang="en" sz="2100">
                <a:solidFill>
                  <a:schemeClr val="dk2"/>
                </a:solidFill>
              </a:rPr>
              <a:t>Persistent Issue: What should society do to promote fairness and justice for people who live within its jurisdiction?</a:t>
            </a:r>
            <a:endParaRPr sz="2100">
              <a:solidFill>
                <a:schemeClr val="dk2"/>
              </a:solidFill>
            </a:endParaRPr>
          </a:p>
          <a:p>
            <a:pPr marL="457200" lvl="0" indent="-361950" algn="l" rtl="0">
              <a:lnSpc>
                <a:spcPct val="105000"/>
              </a:lnSpc>
              <a:spcBef>
                <a:spcPts val="0"/>
              </a:spcBef>
              <a:spcAft>
                <a:spcPts val="0"/>
              </a:spcAft>
              <a:buClr>
                <a:schemeClr val="dk2"/>
              </a:buClr>
              <a:buSzPts val="2100"/>
              <a:buChar char="●"/>
            </a:pPr>
            <a:r>
              <a:rPr lang="en" sz="2100">
                <a:solidFill>
                  <a:schemeClr val="dk2"/>
                </a:solidFill>
              </a:rPr>
              <a:t>Central Question: Who is entitled to effective counsel?</a:t>
            </a:r>
            <a:endParaRPr sz="2100">
              <a:solidFill>
                <a:schemeClr val="dk2"/>
              </a:solidFill>
            </a:endParaRPr>
          </a:p>
          <a:p>
            <a:pPr marL="457200" lvl="0" indent="-361950" algn="l" rtl="0">
              <a:lnSpc>
                <a:spcPct val="105000"/>
              </a:lnSpc>
              <a:spcBef>
                <a:spcPts val="0"/>
              </a:spcBef>
              <a:spcAft>
                <a:spcPts val="0"/>
              </a:spcAft>
              <a:buClr>
                <a:schemeClr val="dk2"/>
              </a:buClr>
              <a:buSzPts val="2100"/>
              <a:buChar char="●"/>
            </a:pPr>
            <a:r>
              <a:rPr lang="en" sz="2100">
                <a:solidFill>
                  <a:schemeClr val="dk2"/>
                </a:solidFill>
              </a:rPr>
              <a:t>Where was ineffective counsel present?</a:t>
            </a:r>
            <a:endParaRPr sz="2100">
              <a:solidFill>
                <a:schemeClr val="dk2"/>
              </a:solidFill>
            </a:endParaRPr>
          </a:p>
          <a:p>
            <a:pPr marL="457200" lvl="0" indent="-361950" algn="l" rtl="0">
              <a:lnSpc>
                <a:spcPct val="105000"/>
              </a:lnSpc>
              <a:spcBef>
                <a:spcPts val="0"/>
              </a:spcBef>
              <a:spcAft>
                <a:spcPts val="0"/>
              </a:spcAft>
              <a:buClr>
                <a:schemeClr val="dk2"/>
              </a:buClr>
              <a:buSzPts val="2100"/>
              <a:buChar char="●"/>
            </a:pPr>
            <a:r>
              <a:rPr lang="en" sz="2100">
                <a:solidFill>
                  <a:schemeClr val="dk2"/>
                </a:solidFill>
              </a:rPr>
              <a:t>Were these people fairly represented?</a:t>
            </a:r>
            <a:endParaRPr sz="2100">
              <a:solidFill>
                <a:schemeClr val="dk2"/>
              </a:solidFill>
            </a:endParaRPr>
          </a:p>
          <a:p>
            <a:pPr marL="457200" lvl="0" indent="-361950" algn="l" rtl="0">
              <a:lnSpc>
                <a:spcPct val="105000"/>
              </a:lnSpc>
              <a:spcBef>
                <a:spcPts val="0"/>
              </a:spcBef>
              <a:spcAft>
                <a:spcPts val="0"/>
              </a:spcAft>
              <a:buClr>
                <a:schemeClr val="dk2"/>
              </a:buClr>
              <a:buSzPts val="2100"/>
              <a:buChar char="●"/>
            </a:pPr>
            <a:r>
              <a:rPr lang="en" sz="2100">
                <a:solidFill>
                  <a:schemeClr val="dk2"/>
                </a:solidFill>
              </a:rPr>
              <a:t>What were some of the opinions of the court?</a:t>
            </a:r>
            <a:endParaRPr sz="2100">
              <a:solidFill>
                <a:schemeClr val="dk2"/>
              </a:solidFill>
            </a:endParaRPr>
          </a:p>
          <a:p>
            <a:pPr marL="457200" lvl="0" indent="-361950" algn="l" rtl="0">
              <a:lnSpc>
                <a:spcPct val="105000"/>
              </a:lnSpc>
              <a:spcBef>
                <a:spcPts val="0"/>
              </a:spcBef>
              <a:spcAft>
                <a:spcPts val="0"/>
              </a:spcAft>
              <a:buClr>
                <a:schemeClr val="dk2"/>
              </a:buClr>
              <a:buSzPts val="2100"/>
              <a:buChar char="●"/>
            </a:pPr>
            <a:r>
              <a:rPr lang="en" sz="2100">
                <a:solidFill>
                  <a:schemeClr val="dk2"/>
                </a:solidFill>
              </a:rPr>
              <a:t>How did the cases you examined build off the findings of the cases we unpacked together?</a:t>
            </a:r>
            <a:endParaRPr sz="2100">
              <a:solidFill>
                <a:schemeClr val="dk2"/>
              </a:solidFill>
            </a:endParaRPr>
          </a:p>
          <a:p>
            <a:pPr marL="457200" lvl="0" indent="-361950" algn="l" rtl="0">
              <a:lnSpc>
                <a:spcPct val="105000"/>
              </a:lnSpc>
              <a:spcBef>
                <a:spcPts val="0"/>
              </a:spcBef>
              <a:spcAft>
                <a:spcPts val="0"/>
              </a:spcAft>
              <a:buClr>
                <a:schemeClr val="dk2"/>
              </a:buClr>
              <a:buSzPts val="2100"/>
              <a:buChar char="●"/>
            </a:pPr>
            <a:r>
              <a:rPr lang="en" sz="2100">
                <a:solidFill>
                  <a:schemeClr val="dk2"/>
                </a:solidFill>
              </a:rPr>
              <a:t>Did the Supreme Court get these cases right? Why/Why not?</a:t>
            </a:r>
            <a:endParaRPr sz="21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501800" y="399600"/>
            <a:ext cx="82659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School Graffiti Fiasco: A Teacher who gives a student poor advice?</a:t>
            </a:r>
            <a:endParaRPr/>
          </a:p>
        </p:txBody>
      </p:sp>
      <p:sp>
        <p:nvSpPr>
          <p:cNvPr id="93" name="Google Shape;93;p14"/>
          <p:cNvSpPr txBox="1">
            <a:spLocks noGrp="1"/>
          </p:cNvSpPr>
          <p:nvPr>
            <p:ph type="body" idx="1"/>
          </p:nvPr>
        </p:nvSpPr>
        <p:spPr>
          <a:xfrm>
            <a:off x="209075" y="1324200"/>
            <a:ext cx="8781600" cy="3554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2425" b="1">
                <a:solidFill>
                  <a:schemeClr val="dk2"/>
                </a:solidFill>
              </a:rPr>
              <a:t>Let’s read the script and then go over the questions together</a:t>
            </a:r>
            <a:endParaRPr sz="2425" b="1">
              <a:solidFill>
                <a:schemeClr val="dk2"/>
              </a:solidFill>
            </a:endParaRPr>
          </a:p>
          <a:p>
            <a:pPr marL="457200" lvl="0" indent="-382588" algn="l" rtl="0">
              <a:lnSpc>
                <a:spcPct val="95000"/>
              </a:lnSpc>
              <a:spcBef>
                <a:spcPts val="1200"/>
              </a:spcBef>
              <a:spcAft>
                <a:spcPts val="0"/>
              </a:spcAft>
              <a:buClr>
                <a:schemeClr val="dk2"/>
              </a:buClr>
              <a:buSzPts val="2425"/>
              <a:buChar char="●"/>
            </a:pPr>
            <a:r>
              <a:rPr lang="en" sz="2425" b="1">
                <a:solidFill>
                  <a:schemeClr val="dk2"/>
                </a:solidFill>
              </a:rPr>
              <a:t>Would you want a person who is on your side present with you? A trusted adult, counselor, parent, or lawyer? Why/why not? Do you need one?</a:t>
            </a:r>
            <a:endParaRPr sz="2425" b="1">
              <a:solidFill>
                <a:schemeClr val="dk2"/>
              </a:solidFill>
            </a:endParaRPr>
          </a:p>
          <a:p>
            <a:pPr marL="457200" lvl="0" indent="-382588" algn="l" rtl="0">
              <a:lnSpc>
                <a:spcPct val="95000"/>
              </a:lnSpc>
              <a:spcBef>
                <a:spcPts val="0"/>
              </a:spcBef>
              <a:spcAft>
                <a:spcPts val="0"/>
              </a:spcAft>
              <a:buClr>
                <a:schemeClr val="dk2"/>
              </a:buClr>
              <a:buSzPts val="2425"/>
              <a:buChar char="●"/>
            </a:pPr>
            <a:r>
              <a:rPr lang="en" sz="2425" b="1">
                <a:solidFill>
                  <a:schemeClr val="dk2"/>
                </a:solidFill>
              </a:rPr>
              <a:t>When would you want a trusted adult?  Principal's office? School Security Officer? Arrest? At the jail? At the trial? Before the trial? How long before the trial?</a:t>
            </a:r>
            <a:endParaRPr sz="2425" b="1">
              <a:solidFill>
                <a:schemeClr val="dk2"/>
              </a:solidFill>
            </a:endParaRPr>
          </a:p>
          <a:p>
            <a:pPr marL="457200" lvl="0" indent="-382588" algn="l" rtl="0">
              <a:lnSpc>
                <a:spcPct val="95000"/>
              </a:lnSpc>
              <a:spcBef>
                <a:spcPts val="0"/>
              </a:spcBef>
              <a:spcAft>
                <a:spcPts val="0"/>
              </a:spcAft>
              <a:buClr>
                <a:schemeClr val="dk2"/>
              </a:buClr>
              <a:buSzPts val="2425"/>
              <a:buChar char="●"/>
            </a:pPr>
            <a:r>
              <a:rPr lang="en" sz="2425" b="1">
                <a:solidFill>
                  <a:schemeClr val="dk2"/>
                </a:solidFill>
              </a:rPr>
              <a:t>Should the trusted adult be required to provide you with effective counsel (good advice)? Why/why not?</a:t>
            </a:r>
            <a:endParaRPr sz="2425" b="1">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48475" y="864300"/>
            <a:ext cx="8377800" cy="29850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400">
                <a:solidFill>
                  <a:srgbClr val="FFFFFF"/>
                </a:solidFill>
                <a:latin typeface="Arial"/>
                <a:ea typeface="Arial"/>
                <a:cs typeface="Arial"/>
                <a:sym typeface="Arial"/>
              </a:rPr>
              <a:t>Persistent Issue: What should society do to promote fairness and justice for people who live within its jurisdiction?</a:t>
            </a:r>
            <a:endParaRPr sz="3400">
              <a:solidFill>
                <a:srgbClr val="FFFFFF"/>
              </a:solidFill>
              <a:latin typeface="Arial"/>
              <a:ea typeface="Arial"/>
              <a:cs typeface="Arial"/>
              <a:sym typeface="Arial"/>
            </a:endParaRPr>
          </a:p>
          <a:p>
            <a:pPr marL="0" lvl="0" indent="0" algn="l" rtl="0">
              <a:lnSpc>
                <a:spcPct val="115000"/>
              </a:lnSpc>
              <a:spcBef>
                <a:spcPts val="0"/>
              </a:spcBef>
              <a:spcAft>
                <a:spcPts val="0"/>
              </a:spcAft>
              <a:buNone/>
            </a:pPr>
            <a:endParaRPr sz="3400">
              <a:solidFill>
                <a:srgbClr val="FFFFFF"/>
              </a:solidFill>
              <a:latin typeface="Arial"/>
              <a:ea typeface="Arial"/>
              <a:cs typeface="Arial"/>
              <a:sym typeface="Arial"/>
            </a:endParaRPr>
          </a:p>
          <a:p>
            <a:pPr marL="0" lvl="0" indent="0" algn="l" rtl="0">
              <a:lnSpc>
                <a:spcPct val="115000"/>
              </a:lnSpc>
              <a:spcBef>
                <a:spcPts val="0"/>
              </a:spcBef>
              <a:spcAft>
                <a:spcPts val="0"/>
              </a:spcAft>
              <a:buNone/>
            </a:pPr>
            <a:r>
              <a:rPr lang="en" sz="3400">
                <a:solidFill>
                  <a:srgbClr val="FFFFFF"/>
                </a:solidFill>
                <a:latin typeface="Arial"/>
                <a:ea typeface="Arial"/>
                <a:cs typeface="Arial"/>
                <a:sym typeface="Arial"/>
              </a:rPr>
              <a:t>Central Question: Who is entitled to effective counsel?</a:t>
            </a:r>
            <a:endParaRPr sz="544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Right to Counsel…</a:t>
            </a:r>
            <a:endParaRPr/>
          </a:p>
        </p:txBody>
      </p:sp>
      <p:sp>
        <p:nvSpPr>
          <p:cNvPr id="104" name="Google Shape;104;p16"/>
          <p:cNvSpPr txBox="1">
            <a:spLocks noGrp="1"/>
          </p:cNvSpPr>
          <p:nvPr>
            <p:ph type="subTitle" idx="1"/>
          </p:nvPr>
        </p:nvSpPr>
        <p:spPr>
          <a:xfrm>
            <a:off x="724950" y="2317525"/>
            <a:ext cx="3300900" cy="160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i="1">
                <a:solidFill>
                  <a:schemeClr val="dk2"/>
                </a:solidFill>
              </a:rPr>
              <a:t>The right to counsel is that a  defendant is entitled to a lawyer who provides competent and diligent representation, not just any lawyer.</a:t>
            </a:r>
            <a:endParaRPr sz="2300" b="1" i="1">
              <a:solidFill>
                <a:schemeClr val="dk2"/>
              </a:solidFill>
            </a:endParaRPr>
          </a:p>
        </p:txBody>
      </p:sp>
      <p:sp>
        <p:nvSpPr>
          <p:cNvPr id="105" name="Google Shape;105;p16"/>
          <p:cNvSpPr txBox="1">
            <a:spLocks noGrp="1"/>
          </p:cNvSpPr>
          <p:nvPr>
            <p:ph type="body" idx="2"/>
          </p:nvPr>
        </p:nvSpPr>
        <p:spPr>
          <a:xfrm>
            <a:off x="4682350" y="254875"/>
            <a:ext cx="4209300" cy="44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2"/>
                </a:solidFill>
              </a:rPr>
              <a:t>Effective Counsel</a:t>
            </a:r>
            <a:r>
              <a:rPr lang="en" sz="2000">
                <a:solidFill>
                  <a:schemeClr val="dk2"/>
                </a:solidFill>
              </a:rPr>
              <a:t>: means a lawyer's performance meets a minimum standard of competence and diligence, as judged by prevailing professional norms. </a:t>
            </a:r>
            <a:endParaRPr sz="2000">
              <a:solidFill>
                <a:schemeClr val="dk2"/>
              </a:solidFill>
            </a:endParaRPr>
          </a:p>
          <a:p>
            <a:pPr marL="0" lvl="0" indent="0" algn="l" rtl="0">
              <a:spcBef>
                <a:spcPts val="1200"/>
              </a:spcBef>
              <a:spcAft>
                <a:spcPts val="1200"/>
              </a:spcAft>
              <a:buNone/>
            </a:pPr>
            <a:r>
              <a:rPr lang="en" sz="2000" b="1">
                <a:solidFill>
                  <a:schemeClr val="dk2"/>
                </a:solidFill>
              </a:rPr>
              <a:t>Ineffective Counsel:</a:t>
            </a:r>
            <a:r>
              <a:rPr lang="en" sz="2000">
                <a:solidFill>
                  <a:schemeClr val="dk2"/>
                </a:solidFill>
              </a:rPr>
              <a:t> a claim that arises when a lawyer's performance falls below the required standard of reasonableness, and that this deficiency prejudiced the defendant, potentially leading to a different outcome in the case. </a:t>
            </a:r>
            <a:endParaRPr sz="2000">
              <a:solidFill>
                <a:schemeClr val="dk2"/>
              </a:solidFill>
            </a:endParaRPr>
          </a:p>
        </p:txBody>
      </p:sp>
      <p:pic>
        <p:nvPicPr>
          <p:cNvPr id="106" name="Google Shape;106;p16" descr="Close-up of weights balancing scales of justice with gavel beside it (Provided by Getty Images)"/>
          <p:cNvPicPr preferRelativeResize="0"/>
          <p:nvPr/>
        </p:nvPicPr>
        <p:blipFill>
          <a:blip r:embed="rId3">
            <a:alphaModFix/>
          </a:blip>
          <a:stretch>
            <a:fillRect/>
          </a:stretch>
        </p:blipFill>
        <p:spPr>
          <a:xfrm>
            <a:off x="3197025" y="190000"/>
            <a:ext cx="1208724" cy="1208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6258900" y="384550"/>
            <a:ext cx="2711700" cy="444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0"/>
              <a:t>The 6th Amendment gives people accused of crimes important rights. It says you have the right to a </a:t>
            </a:r>
            <a:r>
              <a:rPr lang="en" sz="2000"/>
              <a:t>fair and speedy trial</a:t>
            </a:r>
            <a:r>
              <a:rPr lang="en" sz="2000" b="0"/>
              <a:t> by a </a:t>
            </a:r>
            <a:r>
              <a:rPr lang="en" sz="2000"/>
              <a:t>jury of your peers</a:t>
            </a:r>
            <a:r>
              <a:rPr lang="en" sz="2000" b="0"/>
              <a:t>. You also have the right to </a:t>
            </a:r>
            <a:r>
              <a:rPr lang="en" sz="2000"/>
              <a:t>know what you're accused of</a:t>
            </a:r>
            <a:r>
              <a:rPr lang="en" sz="2000" b="0"/>
              <a:t>, to have a </a:t>
            </a:r>
            <a:r>
              <a:rPr lang="en" sz="2000"/>
              <a:t>lawyer,</a:t>
            </a:r>
            <a:r>
              <a:rPr lang="en" sz="2000" b="0"/>
              <a:t> and to </a:t>
            </a:r>
            <a:r>
              <a:rPr lang="en" sz="2000"/>
              <a:t>question witnesses</a:t>
            </a:r>
            <a:r>
              <a:rPr lang="en" sz="2000" b="0"/>
              <a:t> who are against you.</a:t>
            </a:r>
            <a:endParaRPr sz="2000" b="0"/>
          </a:p>
          <a:p>
            <a:pPr marL="0" lvl="0" indent="0" algn="l" rtl="0">
              <a:spcBef>
                <a:spcPts val="0"/>
              </a:spcBef>
              <a:spcAft>
                <a:spcPts val="0"/>
              </a:spcAft>
              <a:buNone/>
            </a:pPr>
            <a:endParaRPr sz="2000" b="0"/>
          </a:p>
        </p:txBody>
      </p:sp>
      <p:pic>
        <p:nvPicPr>
          <p:cNvPr id="112" name="Google Shape;112;p17" descr="Sixth Amendment: The Test For ..."/>
          <p:cNvPicPr preferRelativeResize="0"/>
          <p:nvPr/>
        </p:nvPicPr>
        <p:blipFill>
          <a:blip r:embed="rId3">
            <a:alphaModFix/>
          </a:blip>
          <a:stretch>
            <a:fillRect/>
          </a:stretch>
        </p:blipFill>
        <p:spPr>
          <a:xfrm>
            <a:off x="91050" y="388875"/>
            <a:ext cx="6013250" cy="436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84350" y="130600"/>
            <a:ext cx="5777400" cy="124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400"/>
              <a:t>Due Process Clause </a:t>
            </a:r>
            <a:endParaRPr sz="4400"/>
          </a:p>
          <a:p>
            <a:pPr marL="0" lvl="0" indent="0" algn="l" rtl="0">
              <a:spcBef>
                <a:spcPts val="0"/>
              </a:spcBef>
              <a:spcAft>
                <a:spcPts val="0"/>
              </a:spcAft>
              <a:buSzPts val="990"/>
              <a:buNone/>
            </a:pPr>
            <a:br>
              <a:rPr lang="en" sz="2700"/>
            </a:br>
            <a:r>
              <a:rPr lang="en" sz="2600"/>
              <a:t>guarantees </a:t>
            </a:r>
            <a:r>
              <a:rPr lang="en" sz="2600" u="sng"/>
              <a:t>procedural due process</a:t>
            </a:r>
            <a:r>
              <a:rPr lang="en" sz="2600"/>
              <a:t> for </a:t>
            </a:r>
            <a:r>
              <a:rPr lang="en" sz="2600">
                <a:solidFill>
                  <a:srgbClr val="FFFFFF"/>
                </a:solidFill>
              </a:rPr>
              <a:t>an indigent person to have the </a:t>
            </a:r>
            <a:r>
              <a:rPr lang="en" sz="2600" u="sng">
                <a:solidFill>
                  <a:srgbClr val="FFFFFF"/>
                </a:solidFill>
              </a:rPr>
              <a:t>right to court-appointed counsel</a:t>
            </a:r>
            <a:r>
              <a:rPr lang="en" sz="2600">
                <a:solidFill>
                  <a:srgbClr val="FFFFFF"/>
                </a:solidFill>
              </a:rPr>
              <a:t> in all criminal cases </a:t>
            </a:r>
            <a:r>
              <a:rPr lang="en" sz="2600"/>
              <a:t>before they may deprive a person of a protected life, liberty, or property interest.</a:t>
            </a:r>
            <a:r>
              <a:rPr lang="en" sz="2600">
                <a:solidFill>
                  <a:srgbClr val="FFFFFF"/>
                </a:solidFill>
              </a:rPr>
              <a:t> </a:t>
            </a:r>
            <a:endParaRPr sz="2600"/>
          </a:p>
          <a:p>
            <a:pPr marL="0" lvl="0" indent="0" algn="l" rtl="0">
              <a:spcBef>
                <a:spcPts val="0"/>
              </a:spcBef>
              <a:spcAft>
                <a:spcPts val="0"/>
              </a:spcAft>
              <a:buSzPts val="990"/>
              <a:buNone/>
            </a:pPr>
            <a:endParaRPr sz="2700"/>
          </a:p>
        </p:txBody>
      </p:sp>
      <p:pic>
        <p:nvPicPr>
          <p:cNvPr id="118" name="Google Shape;118;p18" title="Screenshot 2025-07-17 at 15.33.48.png"/>
          <p:cNvPicPr preferRelativeResize="0"/>
          <p:nvPr/>
        </p:nvPicPr>
        <p:blipFill>
          <a:blip r:embed="rId3">
            <a:alphaModFix/>
          </a:blip>
          <a:stretch>
            <a:fillRect/>
          </a:stretch>
        </p:blipFill>
        <p:spPr>
          <a:xfrm>
            <a:off x="5861750" y="1569675"/>
            <a:ext cx="3064574" cy="18711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9" descr="GET FOLLOW-ALONG NOTEGUIDES for this video: https://bit.ly/3XMSawp&#10;&#10;AP HEIMLER REVIEW GUIDE (formerly known as the Ultimate Review Packet): &#10;+AP Gov Heimler Review Guide: https://bit.ly/3rfXr2Y&#10;&#10;Additional HEIMLER REVIEW GUIDES (formerly known as Ultimate Review Packet): &#10;+AP US History: https://bit.ly/44p4pRL &#10;+AP World History: https://bit.ly/46rfHH1&#10;+AP European History: https://bit.ly/3PCPyiw &#10;+AP Essay CRAM Course (DBQ, LEQ, SAQ Help): https://bit.ly/3XuwaWN &#10;&#10;HEIMLER’S HISTORY MERCH! https://www.youtube.com/channel/UC_bOoi0e3L3SJ1xx5TZWHPw/store&#10;&#10;Tiktok: @steveheimler&#10;Instagram: @heimlers_history&#10;&#10;Heimler's History DISCORD Server: https://discord.gg/heimlershistory&#10;&#10;In this video Heimler walks you through another one of your required court cases for the AP Government curriculum, namely, Gideon v. Wainwright. This is a case about the Sixth Amendment which provides the accused with a lawyer when they stand trial. &#10;&#10;However, it's also a case about selective incorporation and whether the Sixth Amendment applies to the states through the 14th Amendment. And, spoiler alert, it does." title="Gideon v. Wainwright, EXPLAINED [AP Gov Required Supreme Court Cases]">
            <a:hlinkClick r:id="rId3"/>
          </p:cNvPr>
          <p:cNvPicPr preferRelativeResize="0"/>
          <p:nvPr/>
        </p:nvPicPr>
        <p:blipFill>
          <a:blip r:embed="rId4">
            <a:alphaModFix/>
          </a:blip>
          <a:stretch>
            <a:fillRect/>
          </a:stretch>
        </p:blipFill>
        <p:spPr>
          <a:xfrm>
            <a:off x="325825" y="310050"/>
            <a:ext cx="3048000" cy="1714500"/>
          </a:xfrm>
          <a:prstGeom prst="rect">
            <a:avLst/>
          </a:prstGeom>
          <a:noFill/>
          <a:ln>
            <a:noFill/>
          </a:ln>
        </p:spPr>
      </p:pic>
      <p:pic>
        <p:nvPicPr>
          <p:cNvPr id="124" name="Google Shape;124;p19" descr="Get more case briefs explained with Quimbee. Quimbee has over 16,300 case briefs (and counting) keyed to 223 casebooks ► https://www.quimbee.com/case-briefs-overview &#10;&#10;Strickland v. Washington | 466 U.S. 668 (1984)&#10;&#10;The Sixth Amendment provides defendants with the right to counsel in all felony cases. But does it also require their attorneys to do a decent job? The United States Supreme Court addressed that question in Strickland versus Washington. &#10;&#10;David Washington went on a ten-day violent crime spree. He committed burglary, robbery, kidnapping, and three capital murders by stabbing and shooting. After he was arrested, he confessed. Attorney William Tunkey was appointed to represent Washington. &#10;&#10;Against Tunkey’s advice, Washington waived a jury, pleaded guilty, and proceeded before a judge alone. At the guilty plea hearing, Washington told the judge that he had committed the crimes while under extreme stress, stemming from his inability to support his family. He also falsely told the judge that he had no criminal record. In accepting Washington’s guilty plea to the charges, the judge said he had great respect for people who accepted responsibility for their crimes. &#10;&#10;In preparing for the sentencing hearing, Tunkey briefly interviewed Washington about his personal history. Tunkey also spoke to Washington’s wife and mother. Because Washington didn’t appear to suffer from mental illness, Tunkey decided not to call a mental health expert. He also decided against calling character witnesses, because doing so would’ve opened the door for additional aggravating evidence, including Washington’s criminal record. &#10;&#10;Although he felt hopeless about Washington’s ability to avoid a death sentence, Tunkey believed that relying solely on Washington’s earlier claims of emotional stress and a clean record offered the only small chance of doing so. At the sentencing hearing, Tunkey thus didn’t introduce any new mitigating evidence and merely referred the judge to Washington’s prior statements. The judge sentenced Washington to death.&#10;&#10;In post-conviction proceedings, Washington, represented by new counsel, contended that Tunkey had provided ineffective assistance of counsel. Washington claimed that Tunkey should’ve offered expert testimony about Washington’s emotional state, as well as positive character witnesses. The trial court rejected that claim, and the Florida Supreme Court affirmed. &#10;&#10;In federal habeas corpus proceedings, a federal district court denied relief. On appeal, the Eleventh Circuit remanded the case for the district court to apply a new legal standard. Strickland, the warden of the prison where Washington was held pending his execution, successfully petitioned the United States Supreme Court. &#10;&#10;Want more details on this case? Get the rule of law, issues, holding and reasonings, and more case facts here: https://www.quimbee.com/cases/strickland-v-washington&#10;&#10;The Quimbee App features over 16,300 case briefs keyed to 223 casebooks. Try it free for 7 days! ► https://www.quimbee.com/case-briefs-overview &#10;&#10;Have Questions about this Case? Submit your questions and get answers from a real attorney here: https://www.quimbee.com/cases/strickland-v-washington&#10;&#10;Did we just become best friends? Stay connected to Quimbee here: Subscribe to our YouTube Channel ► https://www.youtube.com/subscription_center?add_user=QuimbeeDotCom&#10;Quimbee Case Brief App ► https://www.quimbee.com/case-briefs-overview &#10;Facebook ► https://www.facebook.com/quimbeedotcom/ &#10;Twitter ► https://twitter.com/quimbeedotcom &#10;#casebriefs #lawcases #casesummaries" title="Strickland v. Washington Case Brief Summary | Law Case Explained">
            <a:hlinkClick r:id="rId5"/>
          </p:cNvPr>
          <p:cNvPicPr preferRelativeResize="0"/>
          <p:nvPr/>
        </p:nvPicPr>
        <p:blipFill>
          <a:blip r:embed="rId6">
            <a:alphaModFix/>
          </a:blip>
          <a:stretch>
            <a:fillRect/>
          </a:stretch>
        </p:blipFill>
        <p:spPr>
          <a:xfrm>
            <a:off x="5812225" y="310050"/>
            <a:ext cx="3048000" cy="1714500"/>
          </a:xfrm>
          <a:prstGeom prst="rect">
            <a:avLst/>
          </a:prstGeom>
          <a:noFill/>
          <a:ln>
            <a:noFill/>
          </a:ln>
        </p:spPr>
      </p:pic>
      <p:pic>
        <p:nvPicPr>
          <p:cNvPr id="125" name="Google Shape;125;p19" descr="Get more case briefs explained with Quimbee. Quimbee has over 16,300 case briefs (and counting) keyed to 223 casebooks ► https://www.quimbee.com/case-briefs-overview&#10;&#10;Padilla v. Kentucky | 559 U.S. 356 (2010)&#10;&#10;If you plan to practice criminal defense, you should learn criminal law, criminal procedure, and evidence. And thanks to the United States Supreme Court’s 2010 decision in Padilla versus Kentucky, you might want to learn about immigration law, too. &#10;&#10;Jose Padilla, a permanent United States resident for over forty years, and a Vietnam-era veteran, was charged with drug-trafficking offenses in Kentucky state court. Padilla’s attorney allegedly advised him that, if he accepted a proposed plea deal, his long-term United States residency and veteran’s status would protect him from being deported. Padilla then pleaded guilty to marijuana transportation. But when federal immigration officials began deportation proceedings, Padilla sought to set aside his conviction, claiming inadequate assistance of counsel. The trial court denied his motion, but the Kentucky Court of Appeals ordered an evidentiary hearing. The Kentucky Supreme Court reversed, ruling that even if Padilla’s allegations were true, the attorney’s bad advice didn’t relate to the actual criminal case. Therefore, Padilla’s Sixth Amendment right to counsel wasn’t implicated. The United States Supreme Court granted Padilla’s cert petition. &#10;&#10;Want more details on this case? Get the rule of law, issues, holding and reasonings, and more case facts here: https://www.quimbee.com/cases/padilla-v-kentucky&#10;&#10;The Quimbee App features over 16,300 case briefs keyed to 223 casebooks. Try it free for 7 days! ► https://www.quimbee.com/case-briefs-overview&#10;&#10;Have Questions about this Case? Submit your questions and get answers from a real attorney here: https://www.quimbee.com/cases/padilla-v-kentucky&#10;&#10;Did we just become best friends? Stay connected to Quimbee here: Subscribe to our YouTube Channel ► https://www.youtube.com/subscription_center?add_user=QuimbeeDotCom&#10;Quimbee Case Brief App ► https://www.quimbee.com/case-briefs-overview&#10;Facebook ► https://www.facebook.com/quimbeedotcom/&#10;Twitter ► https://twitter.com/quimbeedotcom&#10;#casebriefs #lawcases #casesummaries" title="Padilla v. Kentucky Case Brief Summary | Law Case Explained">
            <a:hlinkClick r:id="rId7"/>
          </p:cNvPr>
          <p:cNvPicPr preferRelativeResize="0"/>
          <p:nvPr/>
        </p:nvPicPr>
        <p:blipFill>
          <a:blip r:embed="rId8">
            <a:alphaModFix/>
          </a:blip>
          <a:stretch>
            <a:fillRect/>
          </a:stretch>
        </p:blipFill>
        <p:spPr>
          <a:xfrm>
            <a:off x="325825" y="2854875"/>
            <a:ext cx="3048000" cy="1714500"/>
          </a:xfrm>
          <a:prstGeom prst="rect">
            <a:avLst/>
          </a:prstGeom>
          <a:noFill/>
          <a:ln>
            <a:noFill/>
          </a:ln>
        </p:spPr>
      </p:pic>
      <p:pic>
        <p:nvPicPr>
          <p:cNvPr id="126" name="Google Shape;126;p19" descr="Get more case briefs explained with Quimbee. Quimbee has over 16,300 case briefs (and counting) keyed to 223 casebooks ► https://www.quimbee.com/case-briefs-overview&#10;&#10;Missouri v. Frye | 132 S.Ct. 1399 (2012)&#10;&#10;Prosecutors make plea offers to defense attorneys all the time. Does a defense attorney have a duty to pass these offers along to the defendant? That is the subject of Missouri versus Frye.&#10;&#10;Galin Frye  had already been convicted of driving without a license three times when he got caught a fourth time. The state of Missouri charged him with a class D felony, which carried a maximum sentence of four years in prison. The prosecutor sent Frye’s attorney a letter offering a choice of two plea bargains, one of which would reduce the charge to a misdeameanor, with a maximum sentence of one year. Frye’s attorney didn’t tell Frye about this offer, which eventually lapsed. Less than a week before Frye’s preliminary hearing, he was yet again arrested for driving without a license. Frye ended up pleading guilty to a felony, with no plea agreement. The judge sentenced Frye to three years in prison. &#10;&#10;Frye filed for postconviction relief, alleging that his attorney’s failure to inform him of the plea offer denied him effective assistance of counsel. He said he would’ve pleaded guilty to the misdemeanor, had he known about the offer. The state court denied Frye’s motion. The Missouri Court of Appeals reversed, finding that Frye’s counsel’s performance was deficient because he failed to share the plea offer with Frye, and Frye was prejudiced by pleading guilty to a felony instead of a misdemeanor. The United States Supreme Court granted certiorari.&#10;&#10;Want more details on this case? Get the rule of law, issues, holding and reasonings, and more case facts here: https://www.quimbee.com/cases/missouri-v-frye&#10;&#10;The Quimbee App features over 16,300 case briefs keyed to 223 casebooks. Try it free for 7 days! ► https://www.quimbee.com/case-briefs-overview&#10;&#10;Have Questions about this Case? Submit your questions and get answers from a real attorney here: https://www.quimbee.com/cases/missouri-v-frye&#10;&#10;Did we just become best friends? Stay connected to Quimbee here: Subscribe to our YouTube Channel ► https://www.youtube.com/subscription_center?add_user=QuimbeeDotCom&#10;Quimbee Case Brief App ► https://www.quimbee.com/case-briefs-overview&#10;Facebook ► https://www.facebook.com/quimbeedotcom/&#10;Twitter ► https://twitter.com/quimbeedotcom&#10;#casebriefs #lawcases #casesummaries" title="Missouri v. Frye Case Brief Summary | Law Case Explained">
            <a:hlinkClick r:id="rId9"/>
          </p:cNvPr>
          <p:cNvPicPr preferRelativeResize="0"/>
          <p:nvPr/>
        </p:nvPicPr>
        <p:blipFill>
          <a:blip r:embed="rId10">
            <a:alphaModFix/>
          </a:blip>
          <a:stretch>
            <a:fillRect/>
          </a:stretch>
        </p:blipFill>
        <p:spPr>
          <a:xfrm>
            <a:off x="5812225" y="2854875"/>
            <a:ext cx="3048000" cy="1714500"/>
          </a:xfrm>
          <a:prstGeom prst="rect">
            <a:avLst/>
          </a:prstGeom>
          <a:noFill/>
          <a:ln>
            <a:noFill/>
          </a:ln>
        </p:spPr>
      </p:pic>
      <p:sp>
        <p:nvSpPr>
          <p:cNvPr id="127" name="Google Shape;127;p19"/>
          <p:cNvSpPr txBox="1"/>
          <p:nvPr/>
        </p:nvSpPr>
        <p:spPr>
          <a:xfrm>
            <a:off x="388875" y="2165125"/>
            <a:ext cx="2837700" cy="20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i="1">
                <a:latin typeface="Times New Roman"/>
                <a:ea typeface="Times New Roman"/>
                <a:cs typeface="Times New Roman"/>
                <a:sym typeface="Times New Roman"/>
              </a:rPr>
              <a:t>Gideon</a:t>
            </a:r>
            <a:r>
              <a:rPr lang="en" sz="1200">
                <a:latin typeface="Times New Roman"/>
                <a:ea typeface="Times New Roman"/>
                <a:cs typeface="Times New Roman"/>
                <a:sym typeface="Times New Roman"/>
              </a:rPr>
              <a:t> v. </a:t>
            </a:r>
            <a:r>
              <a:rPr lang="en" sz="1200" i="1">
                <a:latin typeface="Times New Roman"/>
                <a:ea typeface="Times New Roman"/>
                <a:cs typeface="Times New Roman"/>
                <a:sym typeface="Times New Roman"/>
              </a:rPr>
              <a:t>Wainwright</a:t>
            </a:r>
            <a:endParaRPr sz="1300">
              <a:solidFill>
                <a:schemeClr val="accent1"/>
              </a:solidFill>
              <a:latin typeface="Lato"/>
              <a:ea typeface="Lato"/>
              <a:cs typeface="Lato"/>
              <a:sym typeface="Lato"/>
            </a:endParaRPr>
          </a:p>
        </p:txBody>
      </p:sp>
      <p:sp>
        <p:nvSpPr>
          <p:cNvPr id="128" name="Google Shape;128;p19"/>
          <p:cNvSpPr txBox="1"/>
          <p:nvPr/>
        </p:nvSpPr>
        <p:spPr>
          <a:xfrm>
            <a:off x="5927825" y="2120450"/>
            <a:ext cx="2396400" cy="20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i="1">
                <a:latin typeface="Times New Roman"/>
                <a:ea typeface="Times New Roman"/>
                <a:cs typeface="Times New Roman"/>
                <a:sym typeface="Times New Roman"/>
              </a:rPr>
              <a:t>Strickland v. Washington</a:t>
            </a:r>
            <a:endParaRPr sz="1300">
              <a:solidFill>
                <a:schemeClr val="accent1"/>
              </a:solidFill>
              <a:latin typeface="Lato"/>
              <a:ea typeface="Lato"/>
              <a:cs typeface="Lato"/>
              <a:sym typeface="Lato"/>
            </a:endParaRPr>
          </a:p>
        </p:txBody>
      </p:sp>
      <p:sp>
        <p:nvSpPr>
          <p:cNvPr id="129" name="Google Shape;129;p19"/>
          <p:cNvSpPr txBox="1"/>
          <p:nvPr/>
        </p:nvSpPr>
        <p:spPr>
          <a:xfrm>
            <a:off x="394150" y="4627175"/>
            <a:ext cx="3048000" cy="20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i="1">
                <a:latin typeface="Times New Roman"/>
                <a:ea typeface="Times New Roman"/>
                <a:cs typeface="Times New Roman"/>
                <a:sym typeface="Times New Roman"/>
              </a:rPr>
              <a:t>Padilla vs. Kentucky</a:t>
            </a:r>
            <a:endParaRPr sz="1300">
              <a:solidFill>
                <a:schemeClr val="accent1"/>
              </a:solidFill>
              <a:latin typeface="Lato"/>
              <a:ea typeface="Lato"/>
              <a:cs typeface="Lato"/>
              <a:sym typeface="Lato"/>
            </a:endParaRPr>
          </a:p>
        </p:txBody>
      </p:sp>
      <p:sp>
        <p:nvSpPr>
          <p:cNvPr id="130" name="Google Shape;130;p19"/>
          <p:cNvSpPr txBox="1"/>
          <p:nvPr/>
        </p:nvSpPr>
        <p:spPr>
          <a:xfrm>
            <a:off x="5864775" y="4671850"/>
            <a:ext cx="3048000" cy="20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i="1">
                <a:latin typeface="Times New Roman"/>
                <a:ea typeface="Times New Roman"/>
                <a:cs typeface="Times New Roman"/>
                <a:sym typeface="Times New Roman"/>
              </a:rPr>
              <a:t>Missouri vs. Frye</a:t>
            </a:r>
            <a:endParaRPr sz="1300">
              <a:solidFill>
                <a:schemeClr val="accent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1000"/>
                                        <p:tgtEl>
                                          <p:spTgt spid="1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729450" y="424925"/>
            <a:ext cx="8068200" cy="377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As a group, you will complete the case study chart for </a:t>
            </a:r>
            <a:r>
              <a:rPr lang="en" sz="2400" i="1"/>
              <a:t>Strickland v. Washingto</a:t>
            </a:r>
            <a:r>
              <a:rPr lang="en" sz="2400"/>
              <a:t>n. For this case, you will work as a class and complete the chart together. Do not move onto the following cases until the class has reviewed the model case. Remember, the 2 prong test is based on 1) Was there deficient performance and 2) Was there prejudice. If there is a NO for either, there is clear evidence of ineffective counsel!</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729450" y="1318650"/>
            <a:ext cx="82572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040"/>
              <a:t>Landmark Case Study: </a:t>
            </a:r>
            <a:r>
              <a:rPr lang="en" sz="2040" i="1"/>
              <a:t>Strickland vs Washington 1984</a:t>
            </a:r>
            <a:endParaRPr sz="2040" i="1"/>
          </a:p>
        </p:txBody>
      </p:sp>
      <p:sp>
        <p:nvSpPr>
          <p:cNvPr id="141" name="Google Shape;141;p21"/>
          <p:cNvSpPr txBox="1">
            <a:spLocks noGrp="1"/>
          </p:cNvSpPr>
          <p:nvPr>
            <p:ph type="body" idx="1"/>
          </p:nvPr>
        </p:nvSpPr>
        <p:spPr>
          <a:xfrm>
            <a:off x="729450" y="1853850"/>
            <a:ext cx="7800600" cy="24861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2"/>
              </a:buClr>
              <a:buSzPts val="1900"/>
              <a:buChar char="●"/>
            </a:pPr>
            <a:r>
              <a:rPr lang="en" sz="1900">
                <a:solidFill>
                  <a:schemeClr val="dk2"/>
                </a:solidFill>
              </a:rPr>
              <a:t>David Washington faced trial in Florida for a series of very serious crimes including murder, kidnapping, and assault. He chose to plead guilty to all charges, which meant the court moved directly to the sentencing phase of the trial. His lawyer did little to investigate or present mitigating evidence. He sentences to death. Washington later appealed due to the fact that his right to effective counsel was violated. </a:t>
            </a:r>
            <a:endParaRPr sz="1900">
              <a:solidFill>
                <a:schemeClr val="dk2"/>
              </a:solidFill>
            </a:endParaRPr>
          </a:p>
          <a:p>
            <a:pPr marL="457200" lvl="0" indent="-349250" algn="l" rtl="0">
              <a:spcBef>
                <a:spcPts val="0"/>
              </a:spcBef>
              <a:spcAft>
                <a:spcPts val="0"/>
              </a:spcAft>
              <a:buClr>
                <a:schemeClr val="dk2"/>
              </a:buClr>
              <a:buSzPts val="1900"/>
              <a:buChar char="●"/>
            </a:pPr>
            <a:r>
              <a:rPr lang="en" sz="1900">
                <a:solidFill>
                  <a:schemeClr val="dk2"/>
                </a:solidFill>
              </a:rPr>
              <a:t>Set a precedent called the “Strickland Test” for determining when a lawyer offers ineffective counsel. </a:t>
            </a:r>
            <a:endParaRPr sz="1900">
              <a:solidFill>
                <a:schemeClr val="dk2"/>
              </a:solidFill>
            </a:endParaRPr>
          </a:p>
        </p:txBody>
      </p:sp>
      <p:sp>
        <p:nvSpPr>
          <p:cNvPr id="142" name="Google Shape;142;p21"/>
          <p:cNvSpPr txBox="1"/>
          <p:nvPr/>
        </p:nvSpPr>
        <p:spPr>
          <a:xfrm>
            <a:off x="117650" y="5193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Strickland v. Washington | Oyez</a:t>
            </a:r>
            <a:r>
              <a:rPr lang="en"/>
              <a:t> </a:t>
            </a:r>
            <a:endParaRPr/>
          </a:p>
        </p:txBody>
      </p:sp>
      <p:sp>
        <p:nvSpPr>
          <p:cNvPr id="143" name="Google Shape;143;p21"/>
          <p:cNvSpPr txBox="1"/>
          <p:nvPr/>
        </p:nvSpPr>
        <p:spPr>
          <a:xfrm>
            <a:off x="3041450" y="411650"/>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Strickland v. Washington | 466 U.S. 668 (1984) | Justia U.S. Supreme Court Center</a:t>
            </a:r>
            <a:r>
              <a:rPr lang="en"/>
              <a:t> </a:t>
            </a:r>
            <a:endParaRPr/>
          </a:p>
        </p:txBody>
      </p:sp>
      <p:sp>
        <p:nvSpPr>
          <p:cNvPr id="144" name="Google Shape;144;p21"/>
          <p:cNvSpPr txBox="1"/>
          <p:nvPr/>
        </p:nvSpPr>
        <p:spPr>
          <a:xfrm>
            <a:off x="6216650" y="4116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5"/>
              </a:rPr>
              <a:t>Stickland v Washington pdf.pdf</a:t>
            </a:r>
            <a:r>
              <a:rPr lang="en"/>
              <a:t> </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Streamline</vt:lpstr>
      <vt:lpstr>Right to Effective Counsel Lesson </vt:lpstr>
      <vt:lpstr>School Graffiti Fiasco: A Teacher who gives a student poor advice?</vt:lpstr>
      <vt:lpstr>Persistent Issue: What should society do to promote fairness and justice for people who live within its jurisdiction?  Central Question: Who is entitled to effective counsel?</vt:lpstr>
      <vt:lpstr>Right to Counsel…</vt:lpstr>
      <vt:lpstr>The 6th Amendment gives people accused of crimes important rights. It says you have the right to a fair and speedy trial by a jury of your peers. You also have the right to know what you're accused of, to have a lawyer, and to question witnesses who are against you. </vt:lpstr>
      <vt:lpstr>Due Process Clause   guarantees procedural due process for an indigent person to have the right to court-appointed counsel in all criminal cases before they may deprive a person of a protected life, liberty, or property interest.  </vt:lpstr>
      <vt:lpstr>PowerPoint Presentation</vt:lpstr>
      <vt:lpstr>As a group, you will complete the case study chart for Strickland v. Washington. For this case, you will work as a class and complete the chart together. Do not move onto the following cases until the class has reviewed the model case. Remember, the 2 prong test is based on 1) Was there deficient performance and 2) Was there prejudice. If there is a NO for either, there is clear evidence of ineffective counsel!</vt:lpstr>
      <vt:lpstr>Landmark Case Study: Strickland vs Washington 1984</vt:lpstr>
      <vt:lpstr>Strickland Test</vt:lpstr>
      <vt:lpstr>Student Case Studies:  Gideon v. Wainwright, Missouri v. Frye, &amp; Padilla v. Kentucky</vt:lpstr>
      <vt:lpstr>Debrief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cp:revision>
  <dcterms:modified xsi:type="dcterms:W3CDTF">2026-07-02T19:57:28Z</dcterms:modified>
</cp:coreProperties>
</file>