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3"/>
  </p:normalViewPr>
  <p:slideViewPr>
    <p:cSldViewPr snapToGrid="0">
      <p:cViewPr>
        <p:scale>
          <a:sx n="56" d="100"/>
          <a:sy n="56" d="100"/>
        </p:scale>
        <p:origin x="60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>
            <a:spLocks noGrp="1"/>
          </p:cNvSpPr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andy path between two hills leading to the ocean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Heron flying low over a beach with a short fence in the foreground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View of beach and sea from a grassy sand dune"/>
          <p:cNvSpPr>
            <a:spLocks noGrp="1"/>
          </p:cNvSpPr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ishbowl Discussion"/>
          <p:cNvSpPr txBox="1"/>
          <p:nvPr/>
        </p:nvSpPr>
        <p:spPr>
          <a:xfrm>
            <a:off x="15349838" y="9253850"/>
            <a:ext cx="4946155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584200">
              <a:defRPr sz="4200" b="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Fishbowl Discussion</a:t>
            </a:r>
          </a:p>
        </p:txBody>
      </p:sp>
      <p:sp>
        <p:nvSpPr>
          <p:cNvPr id="120" name="Square"/>
          <p:cNvSpPr/>
          <p:nvPr/>
        </p:nvSpPr>
        <p:spPr>
          <a:xfrm>
            <a:off x="12839275" y="8062786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1" name="Square"/>
          <p:cNvSpPr/>
          <p:nvPr/>
        </p:nvSpPr>
        <p:spPr>
          <a:xfrm>
            <a:off x="12839275" y="715839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2" name="Square"/>
          <p:cNvSpPr/>
          <p:nvPr/>
        </p:nvSpPr>
        <p:spPr>
          <a:xfrm>
            <a:off x="12839275" y="534960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3" name="Square"/>
          <p:cNvSpPr/>
          <p:nvPr/>
        </p:nvSpPr>
        <p:spPr>
          <a:xfrm>
            <a:off x="12839275" y="4445204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4" name="Square"/>
          <p:cNvSpPr/>
          <p:nvPr/>
        </p:nvSpPr>
        <p:spPr>
          <a:xfrm>
            <a:off x="12839275" y="6253995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5" name="Square"/>
          <p:cNvSpPr/>
          <p:nvPr/>
        </p:nvSpPr>
        <p:spPr>
          <a:xfrm>
            <a:off x="12839275" y="2636414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6" name="Square"/>
          <p:cNvSpPr/>
          <p:nvPr/>
        </p:nvSpPr>
        <p:spPr>
          <a:xfrm>
            <a:off x="12839275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7" name="Square"/>
          <p:cNvSpPr/>
          <p:nvPr/>
        </p:nvSpPr>
        <p:spPr>
          <a:xfrm>
            <a:off x="12839275" y="3540809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8" name="Square"/>
          <p:cNvSpPr/>
          <p:nvPr/>
        </p:nvSpPr>
        <p:spPr>
          <a:xfrm>
            <a:off x="21704096" y="804280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9" name="Square"/>
          <p:cNvSpPr/>
          <p:nvPr/>
        </p:nvSpPr>
        <p:spPr>
          <a:xfrm>
            <a:off x="21704096" y="7138404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0" name="Square"/>
          <p:cNvSpPr/>
          <p:nvPr/>
        </p:nvSpPr>
        <p:spPr>
          <a:xfrm>
            <a:off x="21704096" y="5329614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1" name="Square"/>
          <p:cNvSpPr/>
          <p:nvPr/>
        </p:nvSpPr>
        <p:spPr>
          <a:xfrm>
            <a:off x="21704096" y="44252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2" name="Square"/>
          <p:cNvSpPr/>
          <p:nvPr/>
        </p:nvSpPr>
        <p:spPr>
          <a:xfrm>
            <a:off x="21704096" y="6234009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3" name="Square"/>
          <p:cNvSpPr/>
          <p:nvPr/>
        </p:nvSpPr>
        <p:spPr>
          <a:xfrm>
            <a:off x="21704096" y="261642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4" name="Square"/>
          <p:cNvSpPr/>
          <p:nvPr/>
        </p:nvSpPr>
        <p:spPr>
          <a:xfrm>
            <a:off x="21704096" y="1732019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5" name="Square"/>
          <p:cNvSpPr/>
          <p:nvPr/>
        </p:nvSpPr>
        <p:spPr>
          <a:xfrm>
            <a:off x="21704096" y="3520823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6" name="Square"/>
          <p:cNvSpPr/>
          <p:nvPr/>
        </p:nvSpPr>
        <p:spPr>
          <a:xfrm>
            <a:off x="17015747" y="4878036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7" name="Square"/>
          <p:cNvSpPr/>
          <p:nvPr/>
        </p:nvSpPr>
        <p:spPr>
          <a:xfrm>
            <a:off x="17015747" y="397364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8" name="Square"/>
          <p:cNvSpPr/>
          <p:nvPr/>
        </p:nvSpPr>
        <p:spPr>
          <a:xfrm>
            <a:off x="17015747" y="5782431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9" name="Square"/>
          <p:cNvSpPr/>
          <p:nvPr/>
        </p:nvSpPr>
        <p:spPr>
          <a:xfrm>
            <a:off x="17930812" y="4878035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0" name="Square"/>
          <p:cNvSpPr/>
          <p:nvPr/>
        </p:nvSpPr>
        <p:spPr>
          <a:xfrm>
            <a:off x="17930812" y="397364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1" name="Square"/>
          <p:cNvSpPr/>
          <p:nvPr/>
        </p:nvSpPr>
        <p:spPr>
          <a:xfrm>
            <a:off x="17930812" y="5781193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2" name="Square"/>
          <p:cNvSpPr/>
          <p:nvPr/>
        </p:nvSpPr>
        <p:spPr>
          <a:xfrm>
            <a:off x="13725757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3" name="Square"/>
          <p:cNvSpPr/>
          <p:nvPr/>
        </p:nvSpPr>
        <p:spPr>
          <a:xfrm>
            <a:off x="14612239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4" name="Square"/>
          <p:cNvSpPr/>
          <p:nvPr/>
        </p:nvSpPr>
        <p:spPr>
          <a:xfrm>
            <a:off x="15498722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5" name="Square"/>
          <p:cNvSpPr/>
          <p:nvPr/>
        </p:nvSpPr>
        <p:spPr>
          <a:xfrm>
            <a:off x="16385204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6" name="Square"/>
          <p:cNvSpPr/>
          <p:nvPr/>
        </p:nvSpPr>
        <p:spPr>
          <a:xfrm>
            <a:off x="17271686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7" name="Square"/>
          <p:cNvSpPr/>
          <p:nvPr/>
        </p:nvSpPr>
        <p:spPr>
          <a:xfrm>
            <a:off x="18158169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8" name="Square"/>
          <p:cNvSpPr/>
          <p:nvPr/>
        </p:nvSpPr>
        <p:spPr>
          <a:xfrm>
            <a:off x="19044649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9" name="Square"/>
          <p:cNvSpPr/>
          <p:nvPr/>
        </p:nvSpPr>
        <p:spPr>
          <a:xfrm>
            <a:off x="19931132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0" name="Square"/>
          <p:cNvSpPr/>
          <p:nvPr/>
        </p:nvSpPr>
        <p:spPr>
          <a:xfrm>
            <a:off x="20817614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1" name="Does Artificial Intelligence (AI) make the court system better for everyone?"/>
          <p:cNvSpPr txBox="1"/>
          <p:nvPr/>
        </p:nvSpPr>
        <p:spPr>
          <a:xfrm>
            <a:off x="1803175" y="2666915"/>
            <a:ext cx="9106852" cy="2509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Discussion Theme: a Taxpayer’s PRO Perspective…"/>
          <p:cNvSpPr txBox="1"/>
          <p:nvPr/>
        </p:nvSpPr>
        <p:spPr>
          <a:xfrm>
            <a:off x="443942" y="2952657"/>
            <a:ext cx="23599994" cy="78106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093" tIns="27093" rIns="27093" bIns="27093">
            <a:spAutoFit/>
          </a:bodyPr>
          <a:lstStyle/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Theme: a </a:t>
            </a:r>
            <a:r>
              <a:rPr sz="4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Taxpayer’s</a:t>
            </a:r>
            <a:r>
              <a:rPr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 Perspective</a:t>
            </a:r>
          </a:p>
          <a:p>
            <a:pPr algn="l"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AI currently being used in the legal system from your perspective?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this method affecting any of those rights of the accused that we discussed (fair and speedy trial/due process/protection against cruel and unusual etc.)?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ways that AI makes the judicial system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your perspective?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these enhancements or improvements made by AI outweigh any concerns or problems that others might have with using AI in the justice system?</a:t>
            </a:r>
          </a:p>
        </p:txBody>
      </p:sp>
      <p:sp>
        <p:nvSpPr>
          <p:cNvPr id="239" name="Does Artificial Intelligence (AI) make the court system better for everyone?"/>
          <p:cNvSpPr txBox="1"/>
          <p:nvPr/>
        </p:nvSpPr>
        <p:spPr>
          <a:xfrm>
            <a:off x="443942" y="425594"/>
            <a:ext cx="23496116" cy="884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Discussion Theme: a Taxpayer’s CON Perspective…"/>
          <p:cNvSpPr txBox="1"/>
          <p:nvPr/>
        </p:nvSpPr>
        <p:spPr>
          <a:xfrm>
            <a:off x="443942" y="3445100"/>
            <a:ext cx="23599994" cy="682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093" tIns="27093" rIns="27093" bIns="27093">
            <a:spAutoFit/>
          </a:bodyPr>
          <a:lstStyle/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Theme: a </a:t>
            </a:r>
            <a:r>
              <a:rPr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Taxpayer’s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Perspective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lang="en-US" dirty="0"/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AI currently being used in the legal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this method affecting any of those rights of the accused that we discussed (fair and speedy trial/due process/protection against cruel and unusual etc.)?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ways that using AI could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</a:t>
            </a:r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judicial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these negative aspects outweighed by the positive ways the court system could be affected?</a:t>
            </a:r>
          </a:p>
        </p:txBody>
      </p:sp>
      <p:sp>
        <p:nvSpPr>
          <p:cNvPr id="242" name="Does Artificial Intelligence (AI) make the court system better for everyone?"/>
          <p:cNvSpPr txBox="1"/>
          <p:nvPr/>
        </p:nvSpPr>
        <p:spPr>
          <a:xfrm>
            <a:off x="443942" y="425594"/>
            <a:ext cx="23496116" cy="884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he Fish: Rules of the Road…"/>
          <p:cNvSpPr txBox="1"/>
          <p:nvPr/>
        </p:nvSpPr>
        <p:spPr>
          <a:xfrm>
            <a:off x="484945" y="3379436"/>
            <a:ext cx="11603138" cy="375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defRPr sz="4000" b="0" u="sng">
                <a:latin typeface="Helvetica"/>
                <a:ea typeface="Helvetica"/>
                <a:cs typeface="Helvetica"/>
                <a:sym typeface="Helvetica"/>
              </a:defRPr>
            </a:pPr>
            <a:r>
              <a:t>The Fish: </a:t>
            </a:r>
            <a:r>
              <a:rPr i="1"/>
              <a:t>Rules of the Road</a:t>
            </a:r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1. </a:t>
            </a:r>
            <a:r>
              <a:rPr b="1" i="1"/>
              <a:t>Listen</a:t>
            </a:r>
            <a:r>
              <a:rPr i="1"/>
              <a:t>, don’t just wait to talk</a:t>
            </a:r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2. Let’s talk to </a:t>
            </a:r>
            <a:r>
              <a:rPr b="1" i="1"/>
              <a:t>each other</a:t>
            </a:r>
            <a:r>
              <a:rPr i="1"/>
              <a:t>--not just to the teacher</a:t>
            </a:r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3. Think “Quality” over “Quantity” </a:t>
            </a:r>
          </a:p>
        </p:txBody>
      </p:sp>
      <p:sp>
        <p:nvSpPr>
          <p:cNvPr id="154" name="Holistic Grading Scale:…"/>
          <p:cNvSpPr txBox="1"/>
          <p:nvPr/>
        </p:nvSpPr>
        <p:spPr>
          <a:xfrm>
            <a:off x="809136" y="7998336"/>
            <a:ext cx="10315108" cy="276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defRPr sz="3500" b="0" u="sng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Holistic Grading Scale:</a:t>
            </a:r>
          </a:p>
          <a:p>
            <a:pPr algn="l" defTabSz="584200">
              <a:defRPr sz="35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3.0 points:  </a:t>
            </a:r>
            <a:r>
              <a:rPr b="1" i="1"/>
              <a:t>Advanced</a:t>
            </a:r>
            <a:r>
              <a:rPr i="1"/>
              <a:t>:  Meets all expectations.</a:t>
            </a:r>
          </a:p>
          <a:p>
            <a:pPr algn="l" defTabSz="584200">
              <a:defRPr sz="35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2.5 points:  </a:t>
            </a:r>
            <a:r>
              <a:rPr b="1" i="1"/>
              <a:t>Target</a:t>
            </a:r>
            <a:r>
              <a:rPr i="1"/>
              <a:t>:  Meets most expectations</a:t>
            </a:r>
          </a:p>
          <a:p>
            <a:pPr algn="l" defTabSz="584200">
              <a:defRPr sz="35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1.0 point:  </a:t>
            </a:r>
            <a:r>
              <a:rPr b="1" i="1"/>
              <a:t>Acceptable</a:t>
            </a:r>
            <a:r>
              <a:rPr i="1"/>
              <a:t>:  Meets few expectations</a:t>
            </a:r>
          </a:p>
        </p:txBody>
      </p:sp>
      <p:sp>
        <p:nvSpPr>
          <p:cNvPr id="155" name="Square"/>
          <p:cNvSpPr/>
          <p:nvPr/>
        </p:nvSpPr>
        <p:spPr>
          <a:xfrm>
            <a:off x="12839275" y="8062786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6" name="Square"/>
          <p:cNvSpPr/>
          <p:nvPr/>
        </p:nvSpPr>
        <p:spPr>
          <a:xfrm>
            <a:off x="12839275" y="715839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7" name="Square"/>
          <p:cNvSpPr/>
          <p:nvPr/>
        </p:nvSpPr>
        <p:spPr>
          <a:xfrm>
            <a:off x="12839275" y="534960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8" name="Square"/>
          <p:cNvSpPr/>
          <p:nvPr/>
        </p:nvSpPr>
        <p:spPr>
          <a:xfrm>
            <a:off x="12839275" y="4445204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9" name="Square"/>
          <p:cNvSpPr/>
          <p:nvPr/>
        </p:nvSpPr>
        <p:spPr>
          <a:xfrm>
            <a:off x="12839275" y="6253995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0" name="Square"/>
          <p:cNvSpPr/>
          <p:nvPr/>
        </p:nvSpPr>
        <p:spPr>
          <a:xfrm>
            <a:off x="12839275" y="2636414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1" name="Square"/>
          <p:cNvSpPr/>
          <p:nvPr/>
        </p:nvSpPr>
        <p:spPr>
          <a:xfrm>
            <a:off x="12839275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2" name="Square"/>
          <p:cNvSpPr/>
          <p:nvPr/>
        </p:nvSpPr>
        <p:spPr>
          <a:xfrm>
            <a:off x="12839275" y="3540809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3" name="Square"/>
          <p:cNvSpPr/>
          <p:nvPr/>
        </p:nvSpPr>
        <p:spPr>
          <a:xfrm>
            <a:off x="21704096" y="804280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4" name="Square"/>
          <p:cNvSpPr/>
          <p:nvPr/>
        </p:nvSpPr>
        <p:spPr>
          <a:xfrm>
            <a:off x="21704096" y="7138404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5" name="Square"/>
          <p:cNvSpPr/>
          <p:nvPr/>
        </p:nvSpPr>
        <p:spPr>
          <a:xfrm>
            <a:off x="21704096" y="5329614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6" name="Square"/>
          <p:cNvSpPr/>
          <p:nvPr/>
        </p:nvSpPr>
        <p:spPr>
          <a:xfrm>
            <a:off x="21704096" y="44252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7" name="Square"/>
          <p:cNvSpPr/>
          <p:nvPr/>
        </p:nvSpPr>
        <p:spPr>
          <a:xfrm>
            <a:off x="21704096" y="6234009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8" name="Square"/>
          <p:cNvSpPr/>
          <p:nvPr/>
        </p:nvSpPr>
        <p:spPr>
          <a:xfrm>
            <a:off x="21704096" y="261642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9" name="Square"/>
          <p:cNvSpPr/>
          <p:nvPr/>
        </p:nvSpPr>
        <p:spPr>
          <a:xfrm>
            <a:off x="21704096" y="1732019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0" name="Square"/>
          <p:cNvSpPr/>
          <p:nvPr/>
        </p:nvSpPr>
        <p:spPr>
          <a:xfrm>
            <a:off x="21704096" y="3520823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1" name="Square"/>
          <p:cNvSpPr/>
          <p:nvPr/>
        </p:nvSpPr>
        <p:spPr>
          <a:xfrm>
            <a:off x="17015747" y="4878036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2" name="Square"/>
          <p:cNvSpPr/>
          <p:nvPr/>
        </p:nvSpPr>
        <p:spPr>
          <a:xfrm>
            <a:off x="17015747" y="3973640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3" name="Square"/>
          <p:cNvSpPr/>
          <p:nvPr/>
        </p:nvSpPr>
        <p:spPr>
          <a:xfrm>
            <a:off x="17015747" y="5782431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4" name="Square"/>
          <p:cNvSpPr/>
          <p:nvPr/>
        </p:nvSpPr>
        <p:spPr>
          <a:xfrm>
            <a:off x="17930812" y="4878035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5" name="Square"/>
          <p:cNvSpPr/>
          <p:nvPr/>
        </p:nvSpPr>
        <p:spPr>
          <a:xfrm>
            <a:off x="17930812" y="3973640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6" name="Square"/>
          <p:cNvSpPr/>
          <p:nvPr/>
        </p:nvSpPr>
        <p:spPr>
          <a:xfrm>
            <a:off x="17930812" y="5781193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7" name="Square"/>
          <p:cNvSpPr/>
          <p:nvPr/>
        </p:nvSpPr>
        <p:spPr>
          <a:xfrm>
            <a:off x="13725757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8" name="Square"/>
          <p:cNvSpPr/>
          <p:nvPr/>
        </p:nvSpPr>
        <p:spPr>
          <a:xfrm>
            <a:off x="14612239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9" name="Square"/>
          <p:cNvSpPr/>
          <p:nvPr/>
        </p:nvSpPr>
        <p:spPr>
          <a:xfrm>
            <a:off x="15498722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80" name="Square"/>
          <p:cNvSpPr/>
          <p:nvPr/>
        </p:nvSpPr>
        <p:spPr>
          <a:xfrm>
            <a:off x="16385204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81" name="Square"/>
          <p:cNvSpPr/>
          <p:nvPr/>
        </p:nvSpPr>
        <p:spPr>
          <a:xfrm>
            <a:off x="17271686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82" name="Square"/>
          <p:cNvSpPr/>
          <p:nvPr/>
        </p:nvSpPr>
        <p:spPr>
          <a:xfrm>
            <a:off x="18158169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83" name="Square"/>
          <p:cNvSpPr/>
          <p:nvPr/>
        </p:nvSpPr>
        <p:spPr>
          <a:xfrm>
            <a:off x="19044649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84" name="Square"/>
          <p:cNvSpPr/>
          <p:nvPr/>
        </p:nvSpPr>
        <p:spPr>
          <a:xfrm>
            <a:off x="19931132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85" name="Square"/>
          <p:cNvSpPr/>
          <p:nvPr/>
        </p:nvSpPr>
        <p:spPr>
          <a:xfrm>
            <a:off x="20817614" y="1732018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he Bowl: Rules of the Road…"/>
          <p:cNvSpPr txBox="1"/>
          <p:nvPr/>
        </p:nvSpPr>
        <p:spPr>
          <a:xfrm>
            <a:off x="1335679" y="3221414"/>
            <a:ext cx="9262021" cy="497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584200">
              <a:defRPr sz="4000" b="0" u="sng">
                <a:latin typeface="Helvetica"/>
                <a:ea typeface="Helvetica"/>
                <a:cs typeface="Helvetica"/>
                <a:sym typeface="Helvetica"/>
              </a:defRPr>
            </a:pPr>
            <a:r>
              <a:t>The Bowl: </a:t>
            </a:r>
            <a:r>
              <a:rPr i="1"/>
              <a:t>Rules of the Road</a:t>
            </a:r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1. </a:t>
            </a:r>
            <a:r>
              <a:rPr b="1" i="1"/>
              <a:t>Listen</a:t>
            </a:r>
            <a:r>
              <a:rPr i="1"/>
              <a:t> to the discussion</a:t>
            </a:r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2. Do Not Whisper, or otherwise </a:t>
            </a:r>
            <a:r>
              <a:rPr b="1" i="1"/>
              <a:t>distract</a:t>
            </a:r>
            <a:endParaRPr i="1"/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i="1"/>
              <a:t>3. Complete the </a:t>
            </a:r>
            <a:r>
              <a:rPr b="1" i="1"/>
              <a:t>chart</a:t>
            </a:r>
            <a:r>
              <a:rPr i="1"/>
              <a:t> with arguments</a:t>
            </a:r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  <a:p>
            <a:pPr defTabSz="584200"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i="1"/>
          </a:p>
        </p:txBody>
      </p:sp>
      <p:sp>
        <p:nvSpPr>
          <p:cNvPr id="188" name="Square"/>
          <p:cNvSpPr/>
          <p:nvPr/>
        </p:nvSpPr>
        <p:spPr>
          <a:xfrm>
            <a:off x="12839275" y="8062786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89" name="Square"/>
          <p:cNvSpPr/>
          <p:nvPr/>
        </p:nvSpPr>
        <p:spPr>
          <a:xfrm>
            <a:off x="12839275" y="7158390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0" name="Square"/>
          <p:cNvSpPr/>
          <p:nvPr/>
        </p:nvSpPr>
        <p:spPr>
          <a:xfrm>
            <a:off x="12839275" y="5349600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1" name="Square"/>
          <p:cNvSpPr/>
          <p:nvPr/>
        </p:nvSpPr>
        <p:spPr>
          <a:xfrm>
            <a:off x="12839275" y="4445204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2" name="Square"/>
          <p:cNvSpPr/>
          <p:nvPr/>
        </p:nvSpPr>
        <p:spPr>
          <a:xfrm>
            <a:off x="12839275" y="6253995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3" name="Square"/>
          <p:cNvSpPr/>
          <p:nvPr/>
        </p:nvSpPr>
        <p:spPr>
          <a:xfrm>
            <a:off x="12839275" y="2636414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4" name="Square"/>
          <p:cNvSpPr/>
          <p:nvPr/>
        </p:nvSpPr>
        <p:spPr>
          <a:xfrm>
            <a:off x="12839275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5" name="Square"/>
          <p:cNvSpPr/>
          <p:nvPr/>
        </p:nvSpPr>
        <p:spPr>
          <a:xfrm>
            <a:off x="12839275" y="3540809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6" name="Square"/>
          <p:cNvSpPr/>
          <p:nvPr/>
        </p:nvSpPr>
        <p:spPr>
          <a:xfrm>
            <a:off x="21704096" y="8042800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7" name="Square"/>
          <p:cNvSpPr/>
          <p:nvPr/>
        </p:nvSpPr>
        <p:spPr>
          <a:xfrm>
            <a:off x="21704096" y="7138404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8" name="Square"/>
          <p:cNvSpPr/>
          <p:nvPr/>
        </p:nvSpPr>
        <p:spPr>
          <a:xfrm>
            <a:off x="21704096" y="5329614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9" name="Square"/>
          <p:cNvSpPr/>
          <p:nvPr/>
        </p:nvSpPr>
        <p:spPr>
          <a:xfrm>
            <a:off x="21704096" y="44252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0" name="Square"/>
          <p:cNvSpPr/>
          <p:nvPr/>
        </p:nvSpPr>
        <p:spPr>
          <a:xfrm>
            <a:off x="21704096" y="6234009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1" name="Square"/>
          <p:cNvSpPr/>
          <p:nvPr/>
        </p:nvSpPr>
        <p:spPr>
          <a:xfrm>
            <a:off x="21704096" y="261642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2" name="Square"/>
          <p:cNvSpPr/>
          <p:nvPr/>
        </p:nvSpPr>
        <p:spPr>
          <a:xfrm>
            <a:off x="21704096" y="1732019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3" name="Square"/>
          <p:cNvSpPr/>
          <p:nvPr/>
        </p:nvSpPr>
        <p:spPr>
          <a:xfrm>
            <a:off x="21704096" y="3520823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4" name="Square"/>
          <p:cNvSpPr/>
          <p:nvPr/>
        </p:nvSpPr>
        <p:spPr>
          <a:xfrm>
            <a:off x="17015747" y="4878036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5" name="Square"/>
          <p:cNvSpPr/>
          <p:nvPr/>
        </p:nvSpPr>
        <p:spPr>
          <a:xfrm>
            <a:off x="17015747" y="397364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6" name="Square"/>
          <p:cNvSpPr/>
          <p:nvPr/>
        </p:nvSpPr>
        <p:spPr>
          <a:xfrm>
            <a:off x="17015747" y="5782431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7" name="Square"/>
          <p:cNvSpPr/>
          <p:nvPr/>
        </p:nvSpPr>
        <p:spPr>
          <a:xfrm>
            <a:off x="17930812" y="4878035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8" name="Square"/>
          <p:cNvSpPr/>
          <p:nvPr/>
        </p:nvSpPr>
        <p:spPr>
          <a:xfrm>
            <a:off x="17930812" y="3973640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9" name="Square"/>
          <p:cNvSpPr/>
          <p:nvPr/>
        </p:nvSpPr>
        <p:spPr>
          <a:xfrm>
            <a:off x="17930812" y="5781193"/>
            <a:ext cx="762001" cy="762001"/>
          </a:xfrm>
          <a:prstGeom prst="rect">
            <a:avLst/>
          </a:prstGeom>
          <a:solidFill>
            <a:srgbClr val="FFFFFF"/>
          </a:solidFill>
          <a:ln w="254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0" name="Square"/>
          <p:cNvSpPr/>
          <p:nvPr/>
        </p:nvSpPr>
        <p:spPr>
          <a:xfrm>
            <a:off x="13725757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1" name="Square"/>
          <p:cNvSpPr/>
          <p:nvPr/>
        </p:nvSpPr>
        <p:spPr>
          <a:xfrm>
            <a:off x="14612239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2" name="Square"/>
          <p:cNvSpPr/>
          <p:nvPr/>
        </p:nvSpPr>
        <p:spPr>
          <a:xfrm>
            <a:off x="15498722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3" name="Square"/>
          <p:cNvSpPr/>
          <p:nvPr/>
        </p:nvSpPr>
        <p:spPr>
          <a:xfrm>
            <a:off x="16385204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4" name="Square"/>
          <p:cNvSpPr/>
          <p:nvPr/>
        </p:nvSpPr>
        <p:spPr>
          <a:xfrm>
            <a:off x="17271686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5" name="Square"/>
          <p:cNvSpPr/>
          <p:nvPr/>
        </p:nvSpPr>
        <p:spPr>
          <a:xfrm>
            <a:off x="18158169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6" name="Square"/>
          <p:cNvSpPr/>
          <p:nvPr/>
        </p:nvSpPr>
        <p:spPr>
          <a:xfrm>
            <a:off x="19044649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7" name="Square"/>
          <p:cNvSpPr/>
          <p:nvPr/>
        </p:nvSpPr>
        <p:spPr>
          <a:xfrm>
            <a:off x="19931132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8" name="Square"/>
          <p:cNvSpPr/>
          <p:nvPr/>
        </p:nvSpPr>
        <p:spPr>
          <a:xfrm>
            <a:off x="20817614" y="1732018"/>
            <a:ext cx="762001" cy="76200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Discussion Theme: a Public Defender’s PRO Perspective…"/>
          <p:cNvSpPr txBox="1"/>
          <p:nvPr/>
        </p:nvSpPr>
        <p:spPr>
          <a:xfrm>
            <a:off x="443942" y="3137323"/>
            <a:ext cx="23599994" cy="7441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093" tIns="27093" rIns="27093" bIns="27093">
            <a:spAutoFit/>
          </a:bodyPr>
          <a:lstStyle/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Theme: a </a:t>
            </a:r>
            <a:r>
              <a:rPr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Defender’s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 Perspective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AI currently being used in the legal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this method affecting any of those rights of the accused that we discussed (fair and speedy trial/due process/protection against cruel and unusual etc.)?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ways that AI makes the judicial system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these enhancements or improvements made by AI outweigh any concerns or problems that others might have with using AI in the justice system?</a:t>
            </a:r>
          </a:p>
        </p:txBody>
      </p:sp>
      <p:sp>
        <p:nvSpPr>
          <p:cNvPr id="221" name="Does Artificial Intelligence (AI) make the court system better for everyone?"/>
          <p:cNvSpPr txBox="1"/>
          <p:nvPr/>
        </p:nvSpPr>
        <p:spPr>
          <a:xfrm>
            <a:off x="443942" y="425594"/>
            <a:ext cx="23496116" cy="884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Discussion Theme: a Public Defender’s CON Perspective…"/>
          <p:cNvSpPr txBox="1"/>
          <p:nvPr/>
        </p:nvSpPr>
        <p:spPr>
          <a:xfrm>
            <a:off x="443942" y="3445100"/>
            <a:ext cx="23599994" cy="682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093" tIns="27093" rIns="27093" bIns="27093">
            <a:spAutoFit/>
          </a:bodyPr>
          <a:lstStyle/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Theme: a </a:t>
            </a:r>
            <a:r>
              <a:rPr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Defender’s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Perspective</a:t>
            </a:r>
          </a:p>
          <a:p>
            <a:pPr algn="l"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AI currently being used in the legal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this method affecting any of those rights of the accused that we discussed (fair and speedy trial/due process/protection against cruel and unusual etc.)?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ways that using AI could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</a:t>
            </a:r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judicial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these negative aspects outweighed by the positive ways the court system could be affected?</a:t>
            </a:r>
          </a:p>
        </p:txBody>
      </p:sp>
      <p:sp>
        <p:nvSpPr>
          <p:cNvPr id="224" name="Does Artificial Intelligence (AI) make the court system better for everyone?"/>
          <p:cNvSpPr txBox="1"/>
          <p:nvPr/>
        </p:nvSpPr>
        <p:spPr>
          <a:xfrm>
            <a:off x="443942" y="425594"/>
            <a:ext cx="23496116" cy="884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Discussion Theme: a Judge’s PRO Perspective…"/>
          <p:cNvSpPr txBox="1"/>
          <p:nvPr/>
        </p:nvSpPr>
        <p:spPr>
          <a:xfrm>
            <a:off x="443942" y="3137323"/>
            <a:ext cx="23599994" cy="7441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093" tIns="27093" rIns="27093" bIns="27093">
            <a:spAutoFit/>
          </a:bodyPr>
          <a:lstStyle/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Theme: a </a:t>
            </a:r>
            <a:r>
              <a:rPr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Judge’s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 Perspective</a:t>
            </a:r>
          </a:p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AI currently being used in the legal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this method affecting any of those rights of the accused that we discussed (fair and speedy trial/due process/protection against cruel and unusual etc.)?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ways that AI makes the judicial system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these enhancements or improvements made by AI outweigh any concerns or problems that others might have with using AI in the justice system?</a:t>
            </a:r>
          </a:p>
        </p:txBody>
      </p:sp>
      <p:sp>
        <p:nvSpPr>
          <p:cNvPr id="227" name="Does Artificial Intelligence (AI) make the court system better for everyone?"/>
          <p:cNvSpPr txBox="1"/>
          <p:nvPr/>
        </p:nvSpPr>
        <p:spPr>
          <a:xfrm>
            <a:off x="443942" y="425594"/>
            <a:ext cx="23496116" cy="884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Discussion Theme: a Judge’s CON Perspective…"/>
          <p:cNvSpPr txBox="1"/>
          <p:nvPr/>
        </p:nvSpPr>
        <p:spPr>
          <a:xfrm>
            <a:off x="443942" y="3445100"/>
            <a:ext cx="23599994" cy="682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093" tIns="27093" rIns="27093" bIns="27093">
            <a:spAutoFit/>
          </a:bodyPr>
          <a:lstStyle/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Theme: a </a:t>
            </a:r>
            <a:r>
              <a:rPr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Judge’s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Perspective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AI currently being used in the legal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this method affecting any of those rights of the accused that we discussed (fair and speedy trial/due process/protection against cruel and unusual etc.)?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ways that using AI could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</a:t>
            </a:r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judicial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these negative aspects outweighed by the positive ways the court system could be affected?</a:t>
            </a:r>
          </a:p>
        </p:txBody>
      </p:sp>
      <p:sp>
        <p:nvSpPr>
          <p:cNvPr id="230" name="Does Artificial Intelligence (AI) make the court system better for everyone?"/>
          <p:cNvSpPr txBox="1"/>
          <p:nvPr/>
        </p:nvSpPr>
        <p:spPr>
          <a:xfrm>
            <a:off x="443942" y="425594"/>
            <a:ext cx="23496116" cy="884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Discussion Theme: an Accused Person’s PRO Perspective…"/>
          <p:cNvSpPr txBox="1"/>
          <p:nvPr/>
        </p:nvSpPr>
        <p:spPr>
          <a:xfrm>
            <a:off x="443942" y="2952657"/>
            <a:ext cx="23599994" cy="78106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093" tIns="27093" rIns="27093" bIns="27093">
            <a:spAutoFit/>
          </a:bodyPr>
          <a:lstStyle/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Theme: an </a:t>
            </a:r>
            <a:r>
              <a:rPr sz="4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Accused Person’s</a:t>
            </a:r>
            <a:r>
              <a:rPr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 Perspective</a:t>
            </a:r>
          </a:p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AI currently being used in the legal system from your perspective?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this method affecting any of those rights of the accused that we discussed (fair and speedy trial/due process/protection against cruel and unusual etc.)?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ways that AI makes the judicial system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your perspective?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these enhancements or improvements made by AI outweigh any concerns or problems that others might have with using AI in the justice system?</a:t>
            </a:r>
            <a:r>
              <a:rPr dirty="0"/>
              <a:t> </a:t>
            </a:r>
          </a:p>
        </p:txBody>
      </p:sp>
      <p:sp>
        <p:nvSpPr>
          <p:cNvPr id="233" name="Does Artificial Intelligence (AI) make the court system better for everyone?"/>
          <p:cNvSpPr txBox="1"/>
          <p:nvPr/>
        </p:nvSpPr>
        <p:spPr>
          <a:xfrm>
            <a:off x="443942" y="425594"/>
            <a:ext cx="23496116" cy="884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Discussion Theme: an Accused Person’s CON Perspective…"/>
          <p:cNvSpPr txBox="1"/>
          <p:nvPr/>
        </p:nvSpPr>
        <p:spPr>
          <a:xfrm>
            <a:off x="443942" y="3445100"/>
            <a:ext cx="23599994" cy="682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093" tIns="27093" rIns="27093" bIns="27093">
            <a:spAutoFit/>
          </a:bodyPr>
          <a:lstStyle/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Theme: an </a:t>
            </a:r>
            <a:r>
              <a:rPr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Accused Person’s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Perspective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733930">
              <a:lnSpc>
                <a:spcPct val="150000"/>
              </a:lnSpc>
              <a:defRPr sz="4000" b="0">
                <a:latin typeface="Helvetica"/>
                <a:ea typeface="Helvetica"/>
                <a:cs typeface="Helvetica"/>
                <a:sym typeface="Helvetica"/>
              </a:defRPr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AI currently being used in the legal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this method affecting any of those rights of the accused that we discussed (fair and speedy trial/due process/protection against cruel and unusual etc.)?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some ways that using AI could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</a:t>
            </a:r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judicial system from your perspective?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these negative aspects outweighed by the positive ways the court system could be affected?</a:t>
            </a:r>
          </a:p>
        </p:txBody>
      </p:sp>
      <p:sp>
        <p:nvSpPr>
          <p:cNvPr id="236" name="Does Artificial Intelligence (AI) make the court system better for everyone?"/>
          <p:cNvSpPr txBox="1"/>
          <p:nvPr/>
        </p:nvSpPr>
        <p:spPr>
          <a:xfrm>
            <a:off x="443942" y="425594"/>
            <a:ext cx="23496116" cy="884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ts val="8500"/>
              </a:lnSpc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949</Words>
  <Application>Microsoft Macintosh PowerPoint</Application>
  <PresentationFormat>Custom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Helvetica Neue</vt:lpstr>
      <vt:lpstr>Helvetica Neue Light</vt:lpstr>
      <vt:lpstr>Helvetica Neue Medium</vt:lpstr>
      <vt:lpstr>Times New Roman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Cory Callahan</cp:lastModifiedBy>
  <cp:revision>8</cp:revision>
  <dcterms:modified xsi:type="dcterms:W3CDTF">2025-11-14T20:25:27Z</dcterms:modified>
</cp:coreProperties>
</file>