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2286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2743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3200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3657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97"/>
    <p:restoredTop sz="94653"/>
  </p:normalViewPr>
  <p:slideViewPr>
    <p:cSldViewPr snapToGrid="0">
      <p:cViewPr varScale="1">
        <p:scale>
          <a:sx n="56" d="100"/>
          <a:sy n="56" d="100"/>
        </p:scale>
        <p:origin x="600" y="2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17" name="Shape 117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21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22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View of beach and sea from a grassy sand dune"/>
          <p:cNvSpPr>
            <a:spLocks noGrp="1"/>
          </p:cNvSpPr>
          <p:nvPr>
            <p:ph type="pic" idx="21"/>
          </p:nvPr>
        </p:nvSpPr>
        <p:spPr>
          <a:xfrm>
            <a:off x="-50800" y="-1270000"/>
            <a:ext cx="24485600" cy="163237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View of beach and sea from a grassy sand dune"/>
          <p:cNvSpPr>
            <a:spLocks noGrp="1"/>
          </p:cNvSpPr>
          <p:nvPr>
            <p:ph type="pic" idx="21"/>
          </p:nvPr>
        </p:nvSpPr>
        <p:spPr>
          <a:xfrm>
            <a:off x="3125968" y="-393700"/>
            <a:ext cx="18135601" cy="12090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Cen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Text"/>
          <p:cNvSpPr txBox="1">
            <a:spLocks noGrp="1"/>
          </p:cNvSpPr>
          <p:nvPr>
            <p:ph type="title"/>
          </p:nvPr>
        </p:nvSpPr>
        <p:spPr>
          <a:xfrm>
            <a:off x="1778000" y="4533900"/>
            <a:ext cx="20828000" cy="4648200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3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Heron flying low over a beach with a short fence in the foreground"/>
          <p:cNvSpPr>
            <a:spLocks noGrp="1"/>
          </p:cNvSpPr>
          <p:nvPr>
            <p:ph type="pic" sz="half" idx="21"/>
          </p:nvPr>
        </p:nvSpPr>
        <p:spPr>
          <a:xfrm>
            <a:off x="12827000" y="952500"/>
            <a:ext cx="1146810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andy path between two hills leading to the ocean"/>
          <p:cNvSpPr>
            <a:spLocks noGrp="1"/>
          </p:cNvSpPr>
          <p:nvPr>
            <p:ph type="pic" sz="half" idx="21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Sandy path between two hills leading to the ocean"/>
          <p:cNvSpPr>
            <a:spLocks noGrp="1"/>
          </p:cNvSpPr>
          <p:nvPr>
            <p:ph type="pic" sz="quarter" idx="21"/>
          </p:nvPr>
        </p:nvSpPr>
        <p:spPr>
          <a:xfrm>
            <a:off x="15300325" y="7048500"/>
            <a:ext cx="8324850" cy="5549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Heron flying low over a beach with a short fence in the foreground"/>
          <p:cNvSpPr>
            <a:spLocks noGrp="1"/>
          </p:cNvSpPr>
          <p:nvPr>
            <p:ph type="pic" sz="quarter" idx="22"/>
          </p:nvPr>
        </p:nvSpPr>
        <p:spPr>
          <a:xfrm>
            <a:off x="15760700" y="863600"/>
            <a:ext cx="7404100" cy="7404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View of beach and sea from a grassy sand dune"/>
          <p:cNvSpPr>
            <a:spLocks noGrp="1"/>
          </p:cNvSpPr>
          <p:nvPr>
            <p:ph type="pic" idx="23"/>
          </p:nvPr>
        </p:nvSpPr>
        <p:spPr>
          <a:xfrm>
            <a:off x="-9906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4572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9144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13716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18288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22860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27432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32004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36576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4572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9144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13716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18288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22860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27432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32004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36576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1C8A8CB-1430-4BEF-EDAE-9719DAD2BC85}"/>
              </a:ext>
            </a:extLst>
          </p:cNvPr>
          <p:cNvSpPr txBox="1"/>
          <p:nvPr/>
        </p:nvSpPr>
        <p:spPr>
          <a:xfrm>
            <a:off x="683240" y="4812297"/>
            <a:ext cx="23017520" cy="87203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50800" tIns="50800" rIns="50800" bIns="50800" numCol="1" spcCol="38100" rtlCol="0" anchor="ctr">
            <a:spAutoFit/>
          </a:bodyPr>
          <a:lstStyle/>
          <a:p>
            <a:r>
              <a:rPr lang="en-US" sz="5000" dirty="0"/>
              <a:t>Does Artificial Intelligence (AI) make the court system better for everyone? </a:t>
            </a:r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DBC202-9FD4-DDDF-7A09-3AEB8DAE34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9BCDB95-D6B7-CC47-3D25-7B4681C712A3}"/>
              </a:ext>
            </a:extLst>
          </p:cNvPr>
          <p:cNvSpPr txBox="1"/>
          <p:nvPr/>
        </p:nvSpPr>
        <p:spPr>
          <a:xfrm>
            <a:off x="3833812" y="205740"/>
            <a:ext cx="16716376" cy="1251163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marL="457200" marR="457200">
              <a:lnSpc>
                <a:spcPct val="115000"/>
              </a:lnSpc>
              <a:spcAft>
                <a:spcPts val="800"/>
              </a:spcAft>
              <a:buNone/>
            </a:pPr>
            <a:endParaRPr lang="en-US" sz="4000" b="0" kern="0" dirty="0">
              <a:solidFill>
                <a:srgbClr val="000000"/>
              </a:solidFill>
              <a:effectLst/>
              <a:latin typeface="Helvetica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marR="457200">
              <a:lnSpc>
                <a:spcPct val="115000"/>
              </a:lnSpc>
              <a:spcAft>
                <a:spcPts val="800"/>
              </a:spcAft>
            </a:pPr>
            <a:r>
              <a:rPr lang="en-US" sz="4000" b="0" dirty="0">
                <a:latin typeface="Helvetica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Artificial Intelligence connects to the US court system by way of the “Rights of the Accused,” which are found in the Constitution.  </a:t>
            </a:r>
          </a:p>
          <a:p>
            <a:pPr marL="457200" marR="457200">
              <a:lnSpc>
                <a:spcPct val="115000"/>
              </a:lnSpc>
              <a:spcAft>
                <a:spcPts val="800"/>
              </a:spcAft>
            </a:pPr>
            <a:r>
              <a:rPr lang="en-US" sz="4000" b="0" dirty="0">
                <a:latin typeface="Helvetica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 will explore four (4) of those rights:</a:t>
            </a:r>
          </a:p>
          <a:p>
            <a:pPr marL="457200" marR="457200">
              <a:lnSpc>
                <a:spcPct val="115000"/>
              </a:lnSpc>
              <a:spcAft>
                <a:spcPts val="800"/>
              </a:spcAft>
              <a:buNone/>
            </a:pPr>
            <a:endParaRPr lang="en-US" sz="4000" b="0" kern="0" dirty="0">
              <a:solidFill>
                <a:srgbClr val="000000"/>
              </a:solidFill>
              <a:effectLst/>
              <a:latin typeface="Helvetica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marR="457200">
              <a:lnSpc>
                <a:spcPct val="115000"/>
              </a:lnSpc>
              <a:spcAft>
                <a:spcPts val="800"/>
              </a:spcAft>
              <a:buNone/>
            </a:pPr>
            <a:endParaRPr lang="en-US" sz="4000" b="0" dirty="0">
              <a:latin typeface="Helvetica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marR="457200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4000" b="0" kern="0" dirty="0">
                <a:solidFill>
                  <a:srgbClr val="000000"/>
                </a:solidFill>
                <a:effectLst/>
                <a:latin typeface="Helvetica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Due Process</a:t>
            </a:r>
            <a:r>
              <a:rPr lang="en-US" sz="4000" b="0" strike="noStrike" kern="0" dirty="0">
                <a:solidFill>
                  <a:srgbClr val="000000"/>
                </a:solidFill>
                <a:effectLst/>
                <a:latin typeface="Helvetica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4000" b="0" kern="100" dirty="0">
              <a:effectLst/>
              <a:latin typeface="Helvetica" pitchFamily="2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457200" marR="457200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4000" b="0" kern="0" dirty="0">
                <a:solidFill>
                  <a:srgbClr val="000000"/>
                </a:solidFill>
                <a:effectLst/>
                <a:latin typeface="Helvetica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Speedy and Public Trial</a:t>
            </a:r>
            <a:r>
              <a:rPr lang="en-US" sz="4000" b="0" kern="0" spc="10" dirty="0">
                <a:solidFill>
                  <a:srgbClr val="000000"/>
                </a:solidFill>
                <a:effectLst/>
                <a:latin typeface="Helvetica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4000" b="0" kern="100" dirty="0">
              <a:effectLst/>
              <a:latin typeface="Helvetica" pitchFamily="2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457200" marR="457200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4000" b="0" kern="0" dirty="0">
                <a:solidFill>
                  <a:srgbClr val="000000"/>
                </a:solidFill>
                <a:effectLst/>
                <a:latin typeface="Helvetica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Right to Counsel</a:t>
            </a:r>
            <a:endParaRPr lang="en-US" sz="4000" b="0" kern="100" dirty="0">
              <a:effectLst/>
              <a:latin typeface="Helvetica" pitchFamily="2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457200" marR="457200">
              <a:lnSpc>
                <a:spcPct val="115000"/>
              </a:lnSpc>
              <a:spcAft>
                <a:spcPts val="800"/>
              </a:spcAft>
            </a:pPr>
            <a:r>
              <a:rPr lang="en-US" sz="4000" b="0" kern="0" dirty="0">
                <a:solidFill>
                  <a:srgbClr val="000000"/>
                </a:solidFill>
                <a:effectLst/>
                <a:latin typeface="Helvetica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Cruel and Unusual Punishment</a:t>
            </a:r>
          </a:p>
          <a:p>
            <a:pPr marL="457200" marR="457200">
              <a:lnSpc>
                <a:spcPct val="115000"/>
              </a:lnSpc>
              <a:spcAft>
                <a:spcPts val="800"/>
              </a:spcAft>
            </a:pPr>
            <a:endParaRPr lang="en-US" sz="4000" b="0" dirty="0">
              <a:latin typeface="Helvetica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marR="457200">
              <a:lnSpc>
                <a:spcPct val="115000"/>
              </a:lnSpc>
              <a:spcAft>
                <a:spcPts val="800"/>
              </a:spcAft>
            </a:pPr>
            <a:endParaRPr lang="en-US" sz="4000" b="0" kern="0" dirty="0">
              <a:solidFill>
                <a:srgbClr val="000000"/>
              </a:solidFill>
              <a:effectLst/>
              <a:latin typeface="Helvetica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marR="457200">
              <a:lnSpc>
                <a:spcPct val="115000"/>
              </a:lnSpc>
              <a:spcAft>
                <a:spcPts val="800"/>
              </a:spcAft>
            </a:pPr>
            <a:r>
              <a:rPr lang="en-US" sz="4000" b="0" dirty="0">
                <a:latin typeface="Helvetica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Later in this lesson, you will answer “</a:t>
            </a:r>
            <a:r>
              <a:rPr lang="en-US" sz="4000" dirty="0">
                <a:latin typeface="Helvetica" pitchFamily="2" charset="0"/>
              </a:rPr>
              <a:t>Does Artificial Intelligence (AI) make the court system better for everyone</a:t>
            </a:r>
            <a:r>
              <a:rPr lang="en-US" sz="4000" b="0" dirty="0">
                <a:latin typeface="Helvetica" pitchFamily="2" charset="0"/>
                <a:cs typeface="Times New Roman" panose="02020603050405020304" pitchFamily="18" charset="0"/>
              </a:rPr>
              <a:t>?” and you should address these four rights.</a:t>
            </a:r>
            <a:endParaRPr lang="en-US" sz="4000" b="0" kern="0" dirty="0">
              <a:solidFill>
                <a:srgbClr val="000000"/>
              </a:solidFill>
              <a:effectLst/>
              <a:latin typeface="Helvetica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marR="457200">
              <a:lnSpc>
                <a:spcPct val="115000"/>
              </a:lnSpc>
              <a:spcAft>
                <a:spcPts val="800"/>
              </a:spcAft>
            </a:pPr>
            <a:endParaRPr lang="en-US" sz="4000" kern="100" dirty="0">
              <a:effectLst/>
              <a:latin typeface="Helvetica" pitchFamily="2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113280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C2EC7E-428E-BB36-F94D-9BD58A5F3C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4E2331B-38D1-AA15-859C-8C5B94E89883}"/>
              </a:ext>
            </a:extLst>
          </p:cNvPr>
          <p:cNvSpPr txBox="1"/>
          <p:nvPr/>
        </p:nvSpPr>
        <p:spPr>
          <a:xfrm>
            <a:off x="3408997" y="4154888"/>
            <a:ext cx="17566005" cy="2703112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marL="457200" marR="457200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5000" b="0" u="sng" kern="0" dirty="0">
                <a:solidFill>
                  <a:srgbClr val="000000"/>
                </a:solidFill>
                <a:effectLst/>
                <a:latin typeface="Helvetica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Due Process</a:t>
            </a:r>
            <a:r>
              <a:rPr lang="en-US" sz="5000" b="0" kern="0" dirty="0">
                <a:solidFill>
                  <a:srgbClr val="000000"/>
                </a:solidFill>
                <a:effectLst/>
                <a:latin typeface="Helvetica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5000" b="0" kern="0" spc="10" dirty="0">
                <a:solidFill>
                  <a:srgbClr val="000000"/>
                </a:solidFill>
                <a:effectLst/>
                <a:latin typeface="Helvetica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government must follow fair and established legal procedures when depriving someone of life, liberty, or property. (</a:t>
            </a:r>
            <a:r>
              <a:rPr lang="en-US" sz="5000" b="0" kern="0" dirty="0">
                <a:solidFill>
                  <a:srgbClr val="000000"/>
                </a:solidFill>
                <a:effectLst/>
                <a:latin typeface="Helvetica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5th Amendment)</a:t>
            </a:r>
            <a:endParaRPr lang="en-US" sz="5000" b="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317660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022320-779F-1647-1FA4-C45125BAA2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D8A29FF-9DB7-BA5D-FD9E-319262772B25}"/>
              </a:ext>
            </a:extLst>
          </p:cNvPr>
          <p:cNvSpPr txBox="1"/>
          <p:nvPr/>
        </p:nvSpPr>
        <p:spPr>
          <a:xfrm>
            <a:off x="3742372" y="4154888"/>
            <a:ext cx="16899255" cy="2703112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marL="457200" marR="457200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5000" b="0" u="sng" kern="0" dirty="0">
                <a:solidFill>
                  <a:srgbClr val="000000"/>
                </a:solidFill>
                <a:effectLst/>
                <a:latin typeface="Helvetica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Speedy and Public Trial</a:t>
            </a:r>
            <a:r>
              <a:rPr lang="en-US" sz="5000" b="0" kern="0" dirty="0">
                <a:solidFill>
                  <a:srgbClr val="000000"/>
                </a:solidFill>
                <a:effectLst/>
                <a:latin typeface="Helvetica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5000" b="0" kern="0" spc="10" dirty="0">
                <a:solidFill>
                  <a:srgbClr val="000000"/>
                </a:solidFill>
                <a:effectLst/>
                <a:latin typeface="Helvetica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Accused persons have the right to a trial that is both timely and open to the public. (</a:t>
            </a:r>
            <a:r>
              <a:rPr lang="en-US" sz="5000" b="0" kern="0" dirty="0">
                <a:solidFill>
                  <a:srgbClr val="000000"/>
                </a:solidFill>
                <a:effectLst/>
                <a:latin typeface="Helvetica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6th Amendment)</a:t>
            </a:r>
            <a:endParaRPr lang="en-US" sz="5000" b="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5461492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B319E3-8516-6ED5-108E-EDA71889D4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66ED7F6-52A7-9620-5F31-704DC3F17F49}"/>
              </a:ext>
            </a:extLst>
          </p:cNvPr>
          <p:cNvSpPr txBox="1"/>
          <p:nvPr/>
        </p:nvSpPr>
        <p:spPr>
          <a:xfrm>
            <a:off x="3822382" y="4155401"/>
            <a:ext cx="16739235" cy="2702599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marL="457200" marR="457200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5000" b="0" u="sng" kern="0" dirty="0">
                <a:solidFill>
                  <a:srgbClr val="000000"/>
                </a:solidFill>
                <a:effectLst/>
                <a:latin typeface="Helvetica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Right to Counsel</a:t>
            </a:r>
            <a:r>
              <a:rPr lang="en-US" sz="5000" b="0" kern="0" dirty="0">
                <a:solidFill>
                  <a:srgbClr val="000000"/>
                </a:solidFill>
                <a:effectLst/>
                <a:latin typeface="Helvetica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5000" b="0" kern="0" spc="10" dirty="0">
                <a:solidFill>
                  <a:srgbClr val="000000"/>
                </a:solidFill>
                <a:effectLst/>
                <a:latin typeface="Helvetica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Individuals have the right to an attorney... If they cannot afford one, the state must provide one. (</a:t>
            </a:r>
            <a:r>
              <a:rPr lang="en-US" sz="5000" b="0" kern="0" dirty="0">
                <a:solidFill>
                  <a:srgbClr val="000000"/>
                </a:solidFill>
                <a:effectLst/>
                <a:latin typeface="Helvetica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6th Amendment)</a:t>
            </a:r>
          </a:p>
        </p:txBody>
      </p:sp>
    </p:spTree>
    <p:extLst>
      <p:ext uri="{BB962C8B-B14F-4D97-AF65-F5344CB8AC3E}">
        <p14:creationId xmlns:p14="http://schemas.microsoft.com/office/powerpoint/2010/main" val="2231506353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E956BB-7CE6-CEF5-672A-32DED7298F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318AB53-999D-5CE7-26B7-376632BABA84}"/>
              </a:ext>
            </a:extLst>
          </p:cNvPr>
          <p:cNvSpPr txBox="1"/>
          <p:nvPr/>
        </p:nvSpPr>
        <p:spPr>
          <a:xfrm>
            <a:off x="3319462" y="5039745"/>
            <a:ext cx="17745075" cy="181825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marL="457200" marR="457200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5000" b="0" strike="noStrike" kern="0" dirty="0">
                <a:solidFill>
                  <a:srgbClr val="000000"/>
                </a:solidFill>
                <a:effectLst/>
                <a:latin typeface="Helvetica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5000" b="0" u="sng" kern="0" dirty="0">
                <a:solidFill>
                  <a:srgbClr val="000000"/>
                </a:solidFill>
                <a:effectLst/>
                <a:latin typeface="Helvetica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Cruel and Unusual Punishment</a:t>
            </a:r>
            <a:r>
              <a:rPr lang="en-US" sz="5000" b="0" kern="0" dirty="0">
                <a:solidFill>
                  <a:srgbClr val="000000"/>
                </a:solidFill>
                <a:effectLst/>
                <a:latin typeface="Helvetica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: Punishments cannot be </a:t>
            </a:r>
            <a:r>
              <a:rPr lang="en-US" sz="5000" b="0" kern="0" dirty="0">
                <a:solidFill>
                  <a:srgbClr val="000000"/>
                </a:solidFill>
                <a:effectLst/>
                <a:latin typeface="Helvetica" pitchFamily="2" charset="0"/>
                <a:ea typeface="Aptos" panose="020B0004020202020204" pitchFamily="34" charset="0"/>
                <a:cs typeface="Times New Roman" panose="02020603050405020304" pitchFamily="18" charset="0"/>
              </a:rPr>
              <a:t>excessive, cruel, or unusual.</a:t>
            </a:r>
            <a:r>
              <a:rPr lang="en-US" sz="5000" b="0" kern="0" dirty="0">
                <a:solidFill>
                  <a:srgbClr val="000000"/>
                </a:solidFill>
                <a:effectLst/>
                <a:latin typeface="Helvetica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(8th Amendment)</a:t>
            </a:r>
            <a:endParaRPr lang="en-US" sz="5000" b="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4470859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663ED7-AF2D-F436-2251-E9B9B4161F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214AB31-64CC-4F9E-95F8-6528EB5E5F75}"/>
              </a:ext>
            </a:extLst>
          </p:cNvPr>
          <p:cNvSpPr txBox="1"/>
          <p:nvPr/>
        </p:nvSpPr>
        <p:spPr>
          <a:xfrm>
            <a:off x="683239" y="3646437"/>
            <a:ext cx="23017520" cy="87203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50800" tIns="50800" rIns="50800" bIns="50800" numCol="1" spcCol="38100" rtlCol="0" anchor="ctr">
            <a:spAutoFit/>
          </a:bodyPr>
          <a:lstStyle/>
          <a:p>
            <a:r>
              <a:rPr lang="en-US" sz="5000" dirty="0"/>
              <a:t>Does Artificial Intelligence (AI) make the court system better for everyone?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99F2BB9-0867-C0C0-57DE-F9FFCA8B2F74}"/>
              </a:ext>
            </a:extLst>
          </p:cNvPr>
          <p:cNvSpPr txBox="1"/>
          <p:nvPr/>
        </p:nvSpPr>
        <p:spPr>
          <a:xfrm>
            <a:off x="5432106" y="7916970"/>
            <a:ext cx="13519785" cy="330584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marL="457200" marR="457200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3200" b="0" kern="0" dirty="0">
                <a:solidFill>
                  <a:srgbClr val="000000"/>
                </a:solidFill>
                <a:effectLst/>
                <a:latin typeface="Helvetica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As we move forward today, be thinking about these four rights: </a:t>
            </a:r>
          </a:p>
          <a:p>
            <a:pPr marL="457200" marR="457200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3200" b="0" kern="0" dirty="0">
                <a:solidFill>
                  <a:srgbClr val="000000"/>
                </a:solidFill>
                <a:effectLst/>
                <a:latin typeface="Helvetica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Due Process</a:t>
            </a:r>
            <a:r>
              <a:rPr lang="en-US" sz="3200" b="0" strike="noStrike" kern="0" dirty="0">
                <a:solidFill>
                  <a:srgbClr val="000000"/>
                </a:solidFill>
                <a:effectLst/>
                <a:latin typeface="Helvetica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3200" b="0" kern="100" dirty="0">
              <a:effectLst/>
              <a:latin typeface="Helvetica" pitchFamily="2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457200" marR="457200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3200" b="0" kern="0" dirty="0">
                <a:solidFill>
                  <a:srgbClr val="000000"/>
                </a:solidFill>
                <a:effectLst/>
                <a:latin typeface="Helvetica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Speedy and Public Trial</a:t>
            </a:r>
            <a:r>
              <a:rPr lang="en-US" sz="3200" b="0" kern="0" spc="10" dirty="0">
                <a:solidFill>
                  <a:srgbClr val="000000"/>
                </a:solidFill>
                <a:effectLst/>
                <a:latin typeface="Helvetica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3200" b="0" kern="100" dirty="0">
              <a:effectLst/>
              <a:latin typeface="Helvetica" pitchFamily="2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457200" marR="457200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3200" b="0" kern="0" dirty="0">
                <a:solidFill>
                  <a:srgbClr val="000000"/>
                </a:solidFill>
                <a:effectLst/>
                <a:latin typeface="Helvetica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Right to Counsel</a:t>
            </a:r>
            <a:endParaRPr lang="en-US" sz="3200" b="0" kern="100" dirty="0">
              <a:effectLst/>
              <a:latin typeface="Helvetica" pitchFamily="2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457200" marR="457200">
              <a:lnSpc>
                <a:spcPct val="115000"/>
              </a:lnSpc>
              <a:spcAft>
                <a:spcPts val="800"/>
              </a:spcAft>
            </a:pPr>
            <a:r>
              <a:rPr lang="en-US" sz="3200" b="0" kern="0" dirty="0">
                <a:solidFill>
                  <a:srgbClr val="000000"/>
                </a:solidFill>
                <a:effectLst/>
                <a:latin typeface="Helvetica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Cruel and Unusual Punishment</a:t>
            </a:r>
          </a:p>
        </p:txBody>
      </p:sp>
    </p:spTree>
    <p:extLst>
      <p:ext uri="{BB962C8B-B14F-4D97-AF65-F5344CB8AC3E}">
        <p14:creationId xmlns:p14="http://schemas.microsoft.com/office/powerpoint/2010/main" val="1884589975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236</Words>
  <Application>Microsoft Macintosh PowerPoint</Application>
  <PresentationFormat>Custom</PresentationFormat>
  <Paragraphs>23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Aptos</vt:lpstr>
      <vt:lpstr>Helvetica</vt:lpstr>
      <vt:lpstr>Helvetica Neue</vt:lpstr>
      <vt:lpstr>Helvetica Neue Light</vt:lpstr>
      <vt:lpstr>Helvetica Neue Medium</vt:lpstr>
      <vt:lpstr>White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Cory Callahan</cp:lastModifiedBy>
  <cp:revision>1</cp:revision>
  <dcterms:modified xsi:type="dcterms:W3CDTF">2025-07-24T15:48:35Z</dcterms:modified>
</cp:coreProperties>
</file>