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handoutMasterIdLst>
    <p:handoutMasterId r:id="rId10"/>
  </p:handoutMasterIdLst>
  <p:sldIdLst>
    <p:sldId id="257" r:id="rId2"/>
    <p:sldId id="258" r:id="rId3"/>
    <p:sldId id="259" r:id="rId4"/>
    <p:sldId id="260" r:id="rId5"/>
    <p:sldId id="261" r:id="rId6"/>
    <p:sldId id="262" r:id="rId7"/>
    <p:sldId id="263"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6064"/>
  </p:normalViewPr>
  <p:slideViewPr>
    <p:cSldViewPr snapToGrid="0">
      <p:cViewPr varScale="1">
        <p:scale>
          <a:sx n="152" d="100"/>
          <a:sy n="152" d="100"/>
        </p:scale>
        <p:origin x="584" y="2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9632F2-B4C3-A9A9-9C80-287952C2AD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F248492-BC77-6579-1841-C1538DC53BD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EF579C-C95D-3C4F-BE73-FECC32CDCD22}" type="datetimeFigureOut">
              <a:rPr lang="en-US" smtClean="0"/>
              <a:t>5/30/25</a:t>
            </a:fld>
            <a:endParaRPr lang="en-US"/>
          </a:p>
        </p:txBody>
      </p:sp>
      <p:sp>
        <p:nvSpPr>
          <p:cNvPr id="4" name="Footer Placeholder 3">
            <a:extLst>
              <a:ext uri="{FF2B5EF4-FFF2-40B4-BE49-F238E27FC236}">
                <a16:creationId xmlns:a16="http://schemas.microsoft.com/office/drawing/2014/main" id="{A4339B6C-C141-CAE4-4372-A48EFA90A1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 PIH Network 2025</a:t>
            </a:r>
          </a:p>
        </p:txBody>
      </p:sp>
      <p:sp>
        <p:nvSpPr>
          <p:cNvPr id="5" name="Slide Number Placeholder 4">
            <a:extLst>
              <a:ext uri="{FF2B5EF4-FFF2-40B4-BE49-F238E27FC236}">
                <a16:creationId xmlns:a16="http://schemas.microsoft.com/office/drawing/2014/main" id="{427FEA55-5087-73C2-138E-909972B00E0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62B9A4-D38F-4143-9DF4-1D6173970C32}" type="slidenum">
              <a:rPr lang="en-US" smtClean="0"/>
              <a:t>‹#›</a:t>
            </a:fld>
            <a:endParaRPr lang="en-US"/>
          </a:p>
        </p:txBody>
      </p:sp>
    </p:spTree>
    <p:extLst>
      <p:ext uri="{BB962C8B-B14F-4D97-AF65-F5344CB8AC3E}">
        <p14:creationId xmlns:p14="http://schemas.microsoft.com/office/powerpoint/2010/main" val="26282036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380adbb2d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380adbb2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3ca58e71a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3ca58e71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3ca58e71a0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3ca58e71a0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3ca58e71a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3ca58e71a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8f9a3a89f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8f9a3a89f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8f9a3a89f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8f9a3a89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8f9a3a89f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8f9a3a89f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lang="en-US" sz="1100" smtClean="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r>
              <a:rPr lang="en-US" dirty="0"/>
              <a:t>© PIH Network 2025</a:t>
            </a:r>
          </a:p>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4Vs5anM_LVU"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9333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tx1"/>
                </a:solidFill>
              </a:rPr>
              <a:t>Read together as a class: The Racial Divide in the United States in 1967: A Vote for the Future of the Movement</a:t>
            </a:r>
            <a:endParaRPr>
              <a:solidFill>
                <a:schemeClr val="tx1"/>
              </a:solidFill>
            </a:endParaRPr>
          </a:p>
        </p:txBody>
      </p:sp>
      <p:sp>
        <p:nvSpPr>
          <p:cNvPr id="8" name="TextBox 7">
            <a:extLst>
              <a:ext uri="{FF2B5EF4-FFF2-40B4-BE49-F238E27FC236}">
                <a16:creationId xmlns:a16="http://schemas.microsoft.com/office/drawing/2014/main" id="{1E0CDD7B-A84D-1750-DA9C-93AD57043704}"/>
              </a:ext>
            </a:extLst>
          </p:cNvPr>
          <p:cNvSpPr txBox="1"/>
          <p:nvPr/>
        </p:nvSpPr>
        <p:spPr>
          <a:xfrm>
            <a:off x="117446" y="4620280"/>
            <a:ext cx="1821332" cy="523220"/>
          </a:xfrm>
          <a:prstGeom prst="rect">
            <a:avLst/>
          </a:prstGeom>
          <a:noFill/>
        </p:spPr>
        <p:txBody>
          <a:bodyPr wrap="none" rtlCol="0">
            <a:spAutoFit/>
          </a:bodyPr>
          <a:lstStyle/>
          <a:p>
            <a:r>
              <a:rPr lang="en-US" dirty="0"/>
              <a:t>© PIH Network 2025</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Issues SNCC Must Vote On In 1968…</a:t>
            </a:r>
            <a:endParaRPr/>
          </a:p>
        </p:txBody>
      </p:sp>
      <p:sp>
        <p:nvSpPr>
          <p:cNvPr id="70" name="Google Shape;70;p1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000" b="1" u="sng">
                <a:solidFill>
                  <a:srgbClr val="0000FF"/>
                </a:solidFill>
              </a:rPr>
              <a:t>Inclusion</a:t>
            </a:r>
            <a:endParaRPr sz="2000" b="1" u="sng">
              <a:solidFill>
                <a:srgbClr val="0000FF"/>
              </a:solidFill>
            </a:endParaRPr>
          </a:p>
          <a:p>
            <a:pPr marL="0" lvl="0" indent="0" algn="l" rtl="0">
              <a:spcBef>
                <a:spcPts val="1200"/>
              </a:spcBef>
              <a:spcAft>
                <a:spcPts val="0"/>
              </a:spcAft>
              <a:buNone/>
            </a:pPr>
            <a:r>
              <a:rPr lang="en" sz="2000">
                <a:solidFill>
                  <a:srgbClr val="0000FF"/>
                </a:solidFill>
              </a:rPr>
              <a:t>Advocating for racial integration and cooperation with white allies</a:t>
            </a:r>
            <a:r>
              <a:rPr lang="en" sz="2000"/>
              <a:t>.</a:t>
            </a:r>
            <a:endParaRPr sz="2000"/>
          </a:p>
          <a:p>
            <a:pPr marL="457200" lvl="0" indent="-342900" algn="l" rtl="0">
              <a:spcBef>
                <a:spcPts val="1200"/>
              </a:spcBef>
              <a:spcAft>
                <a:spcPts val="0"/>
              </a:spcAft>
              <a:buSzPts val="1800"/>
              <a:buChar char="●"/>
            </a:pPr>
            <a:r>
              <a:rPr lang="en" sz="1800"/>
              <a:t>MLK Jr.</a:t>
            </a:r>
            <a:endParaRPr sz="1800"/>
          </a:p>
          <a:p>
            <a:pPr marL="457200" lvl="0" indent="-342900" algn="l" rtl="0">
              <a:spcBef>
                <a:spcPts val="0"/>
              </a:spcBef>
              <a:spcAft>
                <a:spcPts val="0"/>
              </a:spcAft>
              <a:buSzPts val="1800"/>
              <a:buChar char="●"/>
            </a:pPr>
            <a:r>
              <a:rPr lang="en" sz="1800"/>
              <a:t>March on Washington</a:t>
            </a:r>
            <a:endParaRPr sz="1800"/>
          </a:p>
          <a:p>
            <a:pPr marL="457200" lvl="0" indent="-342900" algn="l" rtl="0">
              <a:spcBef>
                <a:spcPts val="0"/>
              </a:spcBef>
              <a:spcAft>
                <a:spcPts val="0"/>
              </a:spcAft>
              <a:buSzPts val="1800"/>
              <a:buChar char="●"/>
            </a:pPr>
            <a:r>
              <a:rPr lang="en" sz="1800"/>
              <a:t>SCLC</a:t>
            </a:r>
            <a:endParaRPr sz="1800"/>
          </a:p>
          <a:p>
            <a:pPr marL="457200" lvl="0" indent="-342900" algn="l" rtl="0">
              <a:spcBef>
                <a:spcPts val="0"/>
              </a:spcBef>
              <a:spcAft>
                <a:spcPts val="0"/>
              </a:spcAft>
              <a:buSzPts val="1800"/>
              <a:buChar char="●"/>
            </a:pPr>
            <a:r>
              <a:rPr lang="en" sz="1800"/>
              <a:t>SNCC</a:t>
            </a:r>
            <a:endParaRPr sz="1800"/>
          </a:p>
          <a:p>
            <a:pPr marL="457200" lvl="0" indent="-342900" algn="l" rtl="0">
              <a:spcBef>
                <a:spcPts val="0"/>
              </a:spcBef>
              <a:spcAft>
                <a:spcPts val="0"/>
              </a:spcAft>
              <a:buSzPts val="1800"/>
              <a:buChar char="●"/>
            </a:pPr>
            <a:r>
              <a:rPr lang="en" sz="1800"/>
              <a:t>Freedom Rides</a:t>
            </a:r>
            <a:endParaRPr sz="1800"/>
          </a:p>
          <a:p>
            <a:pPr marL="0" lvl="0" indent="0" algn="l" rtl="0">
              <a:spcBef>
                <a:spcPts val="1200"/>
              </a:spcBef>
              <a:spcAft>
                <a:spcPts val="1200"/>
              </a:spcAft>
              <a:buNone/>
            </a:pPr>
            <a:endParaRPr sz="1700"/>
          </a:p>
        </p:txBody>
      </p:sp>
      <p:sp>
        <p:nvSpPr>
          <p:cNvPr id="71" name="Google Shape;71;p15"/>
          <p:cNvSpPr txBox="1">
            <a:spLocks noGrp="1"/>
          </p:cNvSpPr>
          <p:nvPr>
            <p:ph type="body" idx="2"/>
          </p:nvPr>
        </p:nvSpPr>
        <p:spPr>
          <a:xfrm>
            <a:off x="4948175" y="1087375"/>
            <a:ext cx="41121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000" b="1" u="sng">
                <a:solidFill>
                  <a:srgbClr val="0000FF"/>
                </a:solidFill>
              </a:rPr>
              <a:t>Exclusion</a:t>
            </a:r>
            <a:endParaRPr sz="2000" b="1" u="sng">
              <a:solidFill>
                <a:srgbClr val="0000FF"/>
              </a:solidFill>
            </a:endParaRPr>
          </a:p>
          <a:p>
            <a:pPr marL="0" lvl="0" indent="0" algn="l" rtl="0">
              <a:spcBef>
                <a:spcPts val="1200"/>
              </a:spcBef>
              <a:spcAft>
                <a:spcPts val="0"/>
              </a:spcAft>
              <a:buNone/>
            </a:pPr>
            <a:r>
              <a:rPr lang="en" sz="2000">
                <a:solidFill>
                  <a:srgbClr val="0000FF"/>
                </a:solidFill>
              </a:rPr>
              <a:t>Focusing on Black self-determination and limiting white involvement</a:t>
            </a:r>
            <a:endParaRPr sz="2000">
              <a:solidFill>
                <a:srgbClr val="0000FF"/>
              </a:solidFill>
            </a:endParaRPr>
          </a:p>
          <a:p>
            <a:pPr marL="0" lvl="0" indent="0" algn="l" rtl="0">
              <a:spcBef>
                <a:spcPts val="1200"/>
              </a:spcBef>
              <a:spcAft>
                <a:spcPts val="0"/>
              </a:spcAft>
              <a:buNone/>
            </a:pPr>
            <a:r>
              <a:rPr lang="en" sz="2000" i="1">
                <a:solidFill>
                  <a:srgbClr val="0000FF"/>
                </a:solidFill>
              </a:rPr>
              <a:t>-building strong, independent institutions, sometimes separate from white society, to ensure empowerment.</a:t>
            </a:r>
            <a:endParaRPr sz="2000" i="1">
              <a:solidFill>
                <a:srgbClr val="0000FF"/>
              </a:solidFill>
            </a:endParaRPr>
          </a:p>
          <a:p>
            <a:pPr marL="457200" lvl="0" indent="-342900" algn="l" rtl="0">
              <a:spcBef>
                <a:spcPts val="1200"/>
              </a:spcBef>
              <a:spcAft>
                <a:spcPts val="0"/>
              </a:spcAft>
              <a:buSzPts val="1800"/>
              <a:buChar char="●"/>
            </a:pPr>
            <a:r>
              <a:rPr lang="en" sz="1800"/>
              <a:t>Black Panther Party</a:t>
            </a:r>
            <a:endParaRPr sz="1800"/>
          </a:p>
          <a:p>
            <a:pPr marL="457200" lvl="0" indent="-342900" algn="l" rtl="0">
              <a:spcBef>
                <a:spcPts val="0"/>
              </a:spcBef>
              <a:spcAft>
                <a:spcPts val="0"/>
              </a:spcAft>
              <a:buSzPts val="1800"/>
              <a:buChar char="●"/>
            </a:pPr>
            <a:r>
              <a:rPr lang="en" sz="1800"/>
              <a:t>Malcolm X</a:t>
            </a:r>
            <a:endParaRPr sz="1800"/>
          </a:p>
        </p:txBody>
      </p:sp>
      <p:sp>
        <p:nvSpPr>
          <p:cNvPr id="72" name="Google Shape;72;p15"/>
          <p:cNvSpPr txBox="1"/>
          <p:nvPr/>
        </p:nvSpPr>
        <p:spPr>
          <a:xfrm>
            <a:off x="4232000" y="2680275"/>
            <a:ext cx="510000" cy="46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0000"/>
                </a:solidFill>
              </a:rPr>
              <a:t>V.</a:t>
            </a:r>
            <a:endParaRPr sz="1800" b="1">
              <a:solidFill>
                <a:srgbClr val="FF0000"/>
              </a:solidFill>
            </a:endParaRPr>
          </a:p>
        </p:txBody>
      </p:sp>
      <p:sp>
        <p:nvSpPr>
          <p:cNvPr id="3" name="TextBox 2">
            <a:extLst>
              <a:ext uri="{FF2B5EF4-FFF2-40B4-BE49-F238E27FC236}">
                <a16:creationId xmlns:a16="http://schemas.microsoft.com/office/drawing/2014/main" id="{D412E637-F650-9816-EE85-D4849B2D20B7}"/>
              </a:ext>
            </a:extLst>
          </p:cNvPr>
          <p:cNvSpPr txBox="1"/>
          <p:nvPr/>
        </p:nvSpPr>
        <p:spPr>
          <a:xfrm>
            <a:off x="0" y="4749504"/>
            <a:ext cx="1821332" cy="523220"/>
          </a:xfrm>
          <a:prstGeom prst="rect">
            <a:avLst/>
          </a:prstGeom>
          <a:noFill/>
        </p:spPr>
        <p:txBody>
          <a:bodyPr wrap="none" rtlCol="0">
            <a:spAutoFit/>
          </a:bodyPr>
          <a:lstStyle/>
          <a:p>
            <a:r>
              <a:rPr lang="en-US" dirty="0"/>
              <a:t>© PIH Network 2025</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Issues SNCC Must Vote On…</a:t>
            </a:r>
            <a:endParaRPr/>
          </a:p>
        </p:txBody>
      </p:sp>
      <p:sp>
        <p:nvSpPr>
          <p:cNvPr id="78" name="Google Shape;78;p1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fontScale="92500"/>
          </a:bodyPr>
          <a:lstStyle/>
          <a:p>
            <a:pPr marL="0" lvl="0" indent="0" algn="ctr" rtl="0">
              <a:spcBef>
                <a:spcPts val="0"/>
              </a:spcBef>
              <a:spcAft>
                <a:spcPts val="0"/>
              </a:spcAft>
              <a:buNone/>
            </a:pPr>
            <a:r>
              <a:rPr lang="en" sz="2000" b="1" u="sng">
                <a:solidFill>
                  <a:srgbClr val="0000FF"/>
                </a:solidFill>
              </a:rPr>
              <a:t>Non-Violent Resistance</a:t>
            </a:r>
            <a:endParaRPr sz="2000" b="1" u="sng">
              <a:solidFill>
                <a:srgbClr val="0000FF"/>
              </a:solidFill>
            </a:endParaRPr>
          </a:p>
          <a:p>
            <a:pPr marL="0" lvl="0" indent="0" algn="l" rtl="0">
              <a:spcBef>
                <a:spcPts val="1200"/>
              </a:spcBef>
              <a:spcAft>
                <a:spcPts val="0"/>
              </a:spcAft>
              <a:buNone/>
            </a:pPr>
            <a:r>
              <a:rPr lang="en" sz="2000">
                <a:solidFill>
                  <a:srgbClr val="0000FF"/>
                </a:solidFill>
              </a:rPr>
              <a:t>Focuses on peaceful protests, legal challenges, and cooperation with allies to achieve social change.</a:t>
            </a:r>
            <a:endParaRPr sz="2000"/>
          </a:p>
          <a:p>
            <a:pPr marL="457200" lvl="0" indent="-342900" algn="l" rtl="0">
              <a:spcBef>
                <a:spcPts val="1200"/>
              </a:spcBef>
              <a:spcAft>
                <a:spcPts val="0"/>
              </a:spcAft>
              <a:buSzPts val="1800"/>
              <a:buChar char="●"/>
            </a:pPr>
            <a:r>
              <a:rPr lang="en" sz="1800"/>
              <a:t>MLK Jr.</a:t>
            </a:r>
            <a:endParaRPr sz="1800"/>
          </a:p>
          <a:p>
            <a:pPr marL="457200" lvl="0" indent="-342900" algn="l" rtl="0">
              <a:spcBef>
                <a:spcPts val="0"/>
              </a:spcBef>
              <a:spcAft>
                <a:spcPts val="0"/>
              </a:spcAft>
              <a:buSzPts val="1800"/>
              <a:buChar char="●"/>
            </a:pPr>
            <a:r>
              <a:rPr lang="en" sz="1800"/>
              <a:t>March on Washington</a:t>
            </a:r>
            <a:endParaRPr sz="1800"/>
          </a:p>
          <a:p>
            <a:pPr marL="457200" lvl="0" indent="-342900" algn="l" rtl="0">
              <a:spcBef>
                <a:spcPts val="0"/>
              </a:spcBef>
              <a:spcAft>
                <a:spcPts val="0"/>
              </a:spcAft>
              <a:buSzPts val="1800"/>
              <a:buChar char="●"/>
            </a:pPr>
            <a:r>
              <a:rPr lang="en" sz="1800"/>
              <a:t>SNCC</a:t>
            </a:r>
            <a:endParaRPr sz="1800"/>
          </a:p>
          <a:p>
            <a:pPr marL="457200" lvl="0" indent="-342900" algn="l" rtl="0">
              <a:spcBef>
                <a:spcPts val="0"/>
              </a:spcBef>
              <a:spcAft>
                <a:spcPts val="0"/>
              </a:spcAft>
              <a:buSzPts val="1800"/>
              <a:buChar char="●"/>
            </a:pPr>
            <a:r>
              <a:rPr lang="en" sz="1800"/>
              <a:t>Sit ins</a:t>
            </a:r>
            <a:endParaRPr sz="1800"/>
          </a:p>
          <a:p>
            <a:pPr marL="457200" lvl="0" indent="-342900" algn="l" rtl="0">
              <a:spcBef>
                <a:spcPts val="0"/>
              </a:spcBef>
              <a:spcAft>
                <a:spcPts val="0"/>
              </a:spcAft>
              <a:buSzPts val="1800"/>
              <a:buChar char="●"/>
            </a:pPr>
            <a:r>
              <a:rPr lang="en" sz="1800"/>
              <a:t>Freedoms Rides</a:t>
            </a:r>
            <a:endParaRPr sz="1700"/>
          </a:p>
        </p:txBody>
      </p:sp>
      <p:sp>
        <p:nvSpPr>
          <p:cNvPr id="79" name="Google Shape;79;p16"/>
          <p:cNvSpPr txBox="1">
            <a:spLocks noGrp="1"/>
          </p:cNvSpPr>
          <p:nvPr>
            <p:ph type="body" idx="2"/>
          </p:nvPr>
        </p:nvSpPr>
        <p:spPr>
          <a:xfrm>
            <a:off x="4948175" y="1087375"/>
            <a:ext cx="41121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000" b="1" u="sng">
                <a:solidFill>
                  <a:srgbClr val="0000FF"/>
                </a:solidFill>
              </a:rPr>
              <a:t>Self-Defense/Violent Tactics</a:t>
            </a:r>
            <a:endParaRPr sz="2000" b="1" u="sng">
              <a:solidFill>
                <a:srgbClr val="0000FF"/>
              </a:solidFill>
            </a:endParaRPr>
          </a:p>
          <a:p>
            <a:pPr marL="0" lvl="0" indent="0" algn="l" rtl="0">
              <a:spcBef>
                <a:spcPts val="1200"/>
              </a:spcBef>
              <a:spcAft>
                <a:spcPts val="0"/>
              </a:spcAft>
              <a:buNone/>
            </a:pPr>
            <a:r>
              <a:rPr lang="en" sz="2000">
                <a:solidFill>
                  <a:srgbClr val="0000FF"/>
                </a:solidFill>
              </a:rPr>
              <a:t>Focus on addressing economic inequality, poverty, unemployment, and creating wealth within Black communities.</a:t>
            </a:r>
            <a:endParaRPr sz="2000" i="1">
              <a:solidFill>
                <a:srgbClr val="0000FF"/>
              </a:solidFill>
            </a:endParaRPr>
          </a:p>
          <a:p>
            <a:pPr marL="457200" lvl="0" indent="-342900" algn="l" rtl="0">
              <a:spcBef>
                <a:spcPts val="1200"/>
              </a:spcBef>
              <a:spcAft>
                <a:spcPts val="0"/>
              </a:spcAft>
              <a:buSzPts val="1800"/>
              <a:buChar char="●"/>
            </a:pPr>
            <a:r>
              <a:rPr lang="en" sz="1800"/>
              <a:t>Black Panther Party</a:t>
            </a:r>
            <a:endParaRPr sz="1800"/>
          </a:p>
          <a:p>
            <a:pPr marL="457200" lvl="0" indent="-342900" algn="l" rtl="0">
              <a:spcBef>
                <a:spcPts val="0"/>
              </a:spcBef>
              <a:spcAft>
                <a:spcPts val="0"/>
              </a:spcAft>
              <a:buSzPts val="1800"/>
              <a:buChar char="●"/>
            </a:pPr>
            <a:r>
              <a:rPr lang="en" sz="1800"/>
              <a:t>Malcolm X</a:t>
            </a:r>
            <a:endParaRPr sz="1800"/>
          </a:p>
        </p:txBody>
      </p:sp>
      <p:sp>
        <p:nvSpPr>
          <p:cNvPr id="80" name="Google Shape;80;p16"/>
          <p:cNvSpPr txBox="1"/>
          <p:nvPr/>
        </p:nvSpPr>
        <p:spPr>
          <a:xfrm>
            <a:off x="4232000" y="2680275"/>
            <a:ext cx="510000" cy="46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0000"/>
                </a:solidFill>
              </a:rPr>
              <a:t>V.</a:t>
            </a:r>
            <a:endParaRPr sz="1800" b="1">
              <a:solidFill>
                <a:srgbClr val="FF0000"/>
              </a:solidFill>
            </a:endParaRPr>
          </a:p>
        </p:txBody>
      </p:sp>
      <p:sp>
        <p:nvSpPr>
          <p:cNvPr id="3" name="TextBox 2">
            <a:extLst>
              <a:ext uri="{FF2B5EF4-FFF2-40B4-BE49-F238E27FC236}">
                <a16:creationId xmlns:a16="http://schemas.microsoft.com/office/drawing/2014/main" id="{224D2600-924E-F750-5315-09FF30EDF764}"/>
              </a:ext>
            </a:extLst>
          </p:cNvPr>
          <p:cNvSpPr txBox="1"/>
          <p:nvPr/>
        </p:nvSpPr>
        <p:spPr>
          <a:xfrm>
            <a:off x="0" y="4799838"/>
            <a:ext cx="1821332" cy="523220"/>
          </a:xfrm>
          <a:prstGeom prst="rect">
            <a:avLst/>
          </a:prstGeom>
          <a:noFill/>
        </p:spPr>
        <p:txBody>
          <a:bodyPr wrap="none" rtlCol="0">
            <a:spAutoFit/>
          </a:bodyPr>
          <a:lstStyle/>
          <a:p>
            <a:r>
              <a:rPr lang="en-US" dirty="0"/>
              <a:t>© PIH Network 2025</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Issues SNCC Must Vote On…</a:t>
            </a:r>
            <a:endParaRPr/>
          </a:p>
        </p:txBody>
      </p:sp>
      <p:sp>
        <p:nvSpPr>
          <p:cNvPr id="86" name="Google Shape;86;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000" b="1" u="sng">
                <a:solidFill>
                  <a:srgbClr val="0000FF"/>
                </a:solidFill>
              </a:rPr>
              <a:t>Political</a:t>
            </a:r>
            <a:endParaRPr sz="2000" b="1" u="sng">
              <a:solidFill>
                <a:srgbClr val="0000FF"/>
              </a:solidFill>
            </a:endParaRPr>
          </a:p>
          <a:p>
            <a:pPr marL="0" lvl="0" indent="0" algn="l" rtl="0">
              <a:spcBef>
                <a:spcPts val="1200"/>
              </a:spcBef>
              <a:spcAft>
                <a:spcPts val="0"/>
              </a:spcAft>
              <a:buNone/>
            </a:pPr>
            <a:r>
              <a:rPr lang="en" sz="2000">
                <a:solidFill>
                  <a:srgbClr val="0000FF"/>
                </a:solidFill>
              </a:rPr>
              <a:t>Focus on achieving political equality, voting rights, and equal representation through legal and legislative means.</a:t>
            </a:r>
            <a:endParaRPr sz="2000"/>
          </a:p>
          <a:p>
            <a:pPr marL="457200" lvl="0" indent="-342900" algn="l" rtl="0">
              <a:spcBef>
                <a:spcPts val="1200"/>
              </a:spcBef>
              <a:spcAft>
                <a:spcPts val="0"/>
              </a:spcAft>
              <a:buSzPts val="1800"/>
              <a:buChar char="●"/>
            </a:pPr>
            <a:r>
              <a:rPr lang="en" sz="1800"/>
              <a:t>Civil Rights Act 1964</a:t>
            </a:r>
            <a:endParaRPr sz="1800"/>
          </a:p>
          <a:p>
            <a:pPr marL="457200" lvl="0" indent="-342900" algn="l" rtl="0">
              <a:spcBef>
                <a:spcPts val="0"/>
              </a:spcBef>
              <a:spcAft>
                <a:spcPts val="0"/>
              </a:spcAft>
              <a:buSzPts val="1800"/>
              <a:buChar char="●"/>
            </a:pPr>
            <a:r>
              <a:rPr lang="en" sz="1800"/>
              <a:t>Voting Rights Act 1965</a:t>
            </a:r>
            <a:endParaRPr sz="1800"/>
          </a:p>
        </p:txBody>
      </p:sp>
      <p:sp>
        <p:nvSpPr>
          <p:cNvPr id="87" name="Google Shape;87;p17"/>
          <p:cNvSpPr txBox="1">
            <a:spLocks noGrp="1"/>
          </p:cNvSpPr>
          <p:nvPr>
            <p:ph type="body" idx="2"/>
          </p:nvPr>
        </p:nvSpPr>
        <p:spPr>
          <a:xfrm>
            <a:off x="4948175" y="1087375"/>
            <a:ext cx="41121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000" b="1" u="sng">
                <a:solidFill>
                  <a:srgbClr val="0000FF"/>
                </a:solidFill>
              </a:rPr>
              <a:t>Economic</a:t>
            </a:r>
            <a:endParaRPr sz="2000" b="1" u="sng">
              <a:solidFill>
                <a:srgbClr val="0000FF"/>
              </a:solidFill>
            </a:endParaRPr>
          </a:p>
          <a:p>
            <a:pPr marL="0" lvl="0" indent="0" algn="l" rtl="0">
              <a:spcBef>
                <a:spcPts val="1200"/>
              </a:spcBef>
              <a:spcAft>
                <a:spcPts val="0"/>
              </a:spcAft>
              <a:buNone/>
            </a:pPr>
            <a:r>
              <a:rPr lang="en" sz="2000">
                <a:solidFill>
                  <a:srgbClr val="0000FF"/>
                </a:solidFill>
              </a:rPr>
              <a:t>Emphasizes the right to protect oneself and one’s community, sometimes through more militant or violent methods when facing systemic violence and oppression.</a:t>
            </a:r>
            <a:endParaRPr sz="2000" i="1">
              <a:solidFill>
                <a:srgbClr val="0000FF"/>
              </a:solidFill>
            </a:endParaRPr>
          </a:p>
          <a:p>
            <a:pPr marL="457200" lvl="0" indent="-323850" algn="l" rtl="0">
              <a:spcBef>
                <a:spcPts val="1200"/>
              </a:spcBef>
              <a:spcAft>
                <a:spcPts val="0"/>
              </a:spcAft>
              <a:buSzPts val="1500"/>
              <a:buChar char="●"/>
            </a:pPr>
            <a:r>
              <a:rPr lang="en" sz="1500"/>
              <a:t>Black Power Movement (1960s-1970s): Emphasized economic independence, self-reliance, and creating Black-owned businesses to combat systemic economic barriers.</a:t>
            </a:r>
            <a:endParaRPr sz="1500"/>
          </a:p>
        </p:txBody>
      </p:sp>
      <p:sp>
        <p:nvSpPr>
          <p:cNvPr id="88" name="Google Shape;88;p17"/>
          <p:cNvSpPr txBox="1"/>
          <p:nvPr/>
        </p:nvSpPr>
        <p:spPr>
          <a:xfrm>
            <a:off x="4232000" y="2680275"/>
            <a:ext cx="510000" cy="46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0000"/>
                </a:solidFill>
              </a:rPr>
              <a:t>V.</a:t>
            </a:r>
            <a:endParaRPr sz="1800" b="1">
              <a:solidFill>
                <a:srgbClr val="FF0000"/>
              </a:solidFill>
            </a:endParaRPr>
          </a:p>
        </p:txBody>
      </p:sp>
      <p:sp>
        <p:nvSpPr>
          <p:cNvPr id="3" name="TextBox 2">
            <a:extLst>
              <a:ext uri="{FF2B5EF4-FFF2-40B4-BE49-F238E27FC236}">
                <a16:creationId xmlns:a16="http://schemas.microsoft.com/office/drawing/2014/main" id="{A57E80BD-0C68-8D63-EF5C-A39A134EEA4D}"/>
              </a:ext>
            </a:extLst>
          </p:cNvPr>
          <p:cNvSpPr txBox="1"/>
          <p:nvPr/>
        </p:nvSpPr>
        <p:spPr>
          <a:xfrm>
            <a:off x="0" y="4774671"/>
            <a:ext cx="1821332" cy="523220"/>
          </a:xfrm>
          <a:prstGeom prst="rect">
            <a:avLst/>
          </a:prstGeom>
          <a:noFill/>
        </p:spPr>
        <p:txBody>
          <a:bodyPr wrap="none" rtlCol="0">
            <a:spAutoFit/>
          </a:bodyPr>
          <a:lstStyle/>
          <a:p>
            <a:r>
              <a:rPr lang="en-US" dirty="0"/>
              <a:t>© PIH Network 2025</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SNCC Convention Examples</a:t>
            </a:r>
            <a:endParaRPr/>
          </a:p>
        </p:txBody>
      </p:sp>
      <p:sp>
        <p:nvSpPr>
          <p:cNvPr id="94" name="Google Shape;94;p1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
        <p:nvSpPr>
          <p:cNvPr id="3" name="TextBox 2">
            <a:extLst>
              <a:ext uri="{FF2B5EF4-FFF2-40B4-BE49-F238E27FC236}">
                <a16:creationId xmlns:a16="http://schemas.microsoft.com/office/drawing/2014/main" id="{5DFA3085-0EB3-0E54-AC1B-3175BBD58CD7}"/>
              </a:ext>
            </a:extLst>
          </p:cNvPr>
          <p:cNvSpPr txBox="1"/>
          <p:nvPr/>
        </p:nvSpPr>
        <p:spPr>
          <a:xfrm>
            <a:off x="0" y="4708895"/>
            <a:ext cx="1821332" cy="523220"/>
          </a:xfrm>
          <a:prstGeom prst="rect">
            <a:avLst/>
          </a:prstGeom>
          <a:noFill/>
        </p:spPr>
        <p:txBody>
          <a:bodyPr wrap="none" rtlCol="0">
            <a:spAutoFit/>
          </a:bodyPr>
          <a:lstStyle/>
          <a:p>
            <a:r>
              <a:rPr lang="en-US" dirty="0"/>
              <a:t>© PIH Network 2025</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0" name="Google Shape;100;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1" name="Google Shape;101;p19"/>
          <p:cNvPicPr preferRelativeResize="0"/>
          <p:nvPr/>
        </p:nvPicPr>
        <p:blipFill>
          <a:blip r:embed="rId3">
            <a:alphaModFix/>
          </a:blip>
          <a:stretch>
            <a:fillRect/>
          </a:stretch>
        </p:blipFill>
        <p:spPr>
          <a:xfrm>
            <a:off x="5396150" y="-117000"/>
            <a:ext cx="3343924" cy="2229275"/>
          </a:xfrm>
          <a:prstGeom prst="rect">
            <a:avLst/>
          </a:prstGeom>
          <a:noFill/>
          <a:ln>
            <a:noFill/>
          </a:ln>
        </p:spPr>
      </p:pic>
      <p:pic>
        <p:nvPicPr>
          <p:cNvPr id="102" name="Google Shape;102;p19"/>
          <p:cNvPicPr preferRelativeResize="0"/>
          <p:nvPr/>
        </p:nvPicPr>
        <p:blipFill>
          <a:blip r:embed="rId4">
            <a:alphaModFix/>
          </a:blip>
          <a:stretch>
            <a:fillRect/>
          </a:stretch>
        </p:blipFill>
        <p:spPr>
          <a:xfrm>
            <a:off x="-33675" y="387925"/>
            <a:ext cx="4687248" cy="3517050"/>
          </a:xfrm>
          <a:prstGeom prst="rect">
            <a:avLst/>
          </a:prstGeom>
          <a:noFill/>
          <a:ln>
            <a:noFill/>
          </a:ln>
        </p:spPr>
      </p:pic>
      <p:pic>
        <p:nvPicPr>
          <p:cNvPr id="103" name="Google Shape;103;p19"/>
          <p:cNvPicPr preferRelativeResize="0"/>
          <p:nvPr/>
        </p:nvPicPr>
        <p:blipFill>
          <a:blip r:embed="rId5">
            <a:alphaModFix/>
          </a:blip>
          <a:stretch>
            <a:fillRect/>
          </a:stretch>
        </p:blipFill>
        <p:spPr>
          <a:xfrm>
            <a:off x="4289250" y="1977850"/>
            <a:ext cx="4286426" cy="3131100"/>
          </a:xfrm>
          <a:prstGeom prst="rect">
            <a:avLst/>
          </a:prstGeom>
          <a:noFill/>
          <a:ln>
            <a:noFill/>
          </a:ln>
        </p:spPr>
      </p:pic>
      <p:sp>
        <p:nvSpPr>
          <p:cNvPr id="3" name="TextBox 2">
            <a:extLst>
              <a:ext uri="{FF2B5EF4-FFF2-40B4-BE49-F238E27FC236}">
                <a16:creationId xmlns:a16="http://schemas.microsoft.com/office/drawing/2014/main" id="{6BE5B496-72F7-4385-9943-2BE03E394A4C}"/>
              </a:ext>
            </a:extLst>
          </p:cNvPr>
          <p:cNvSpPr txBox="1"/>
          <p:nvPr/>
        </p:nvSpPr>
        <p:spPr>
          <a:xfrm>
            <a:off x="-33675" y="4755575"/>
            <a:ext cx="1821332" cy="523220"/>
          </a:xfrm>
          <a:prstGeom prst="rect">
            <a:avLst/>
          </a:prstGeom>
          <a:noFill/>
        </p:spPr>
        <p:txBody>
          <a:bodyPr wrap="none" rtlCol="0">
            <a:spAutoFit/>
          </a:bodyPr>
          <a:lstStyle/>
          <a:p>
            <a:r>
              <a:rPr lang="en-US" dirty="0"/>
              <a:t>© PIH Network 2025</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9" name="Google Shape;109;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0" name="Google Shape;110;p20" descr="Our Movie “The Red Badge of Courage” on Kickstarter!&#10;Just CLICK!&#10;https://www.kickstarter.com/projects/lionheartfilmworks/the-red-badge-of-courage-motion-picture&#10;Constitution Day - September 17th - a feature film dramatization of the events of the 1787 Constitutional Convention. Produced by Brigham Young University to commemorate the 200th anniversary of the drafting of the United States Constitution, and many professors from BYU's School of Fine Arts and Communications were involved in its production either as actors or in other capacities. After its release, the film was officially recognized by the Commission on the Bicentennial of the United States Constitution.&#10;&#10;The movie was filmed on location at Independence Hall in Philadelphia, in Williamsburg, Virginia, and at other historical sites. Much of the film is shot from the viewpoint of James Madison, with the script being based primarily on his writings. These include the copious minutes he took during the Constitutional Convention, which were published as Notes of Debates in the Federal Convention of 1787. &#10;&#10;For education, entertainment, enlightenment and inspiration.  We hope you enjoy!&#10;&#10;BECOME A &quot;FOUNDING FATHER&quot; ON OUR NEW PATREON PAGE - Join to find content you can't find anywhere else - Consider becoming a member and joining the history revolution!&#10;https://www.patreon.com/LHFW&#10;&#10;🇺🇸👕🎖️** Find All Of Our Exclusive Patriotic &amp; History-Oriented Merchandise Here - Every Sale Supports The Channel And Keeps Us &quot;On The Air&quot;: &#10;https://teespring.com/stores/lionheart-filmworks&#10;&#10;☕ If you appreciate our content and want to support us further, direct donations are always welcome at: https://www.buymeacoffee.com/lionheart&#10; &#10;PLEASE SUBSCRIBE, CLICK THE 'BELL' ICON FOR ALERTS ON NEW CONTENT - AND SHARE THIS VIDEO TO HELP US GROW AND KEEP HISTORY HAPPENING!&#10;&#10;http://www.lionheart-filmworks.com/store&#10;Some other videos you might like on our Channel:&#10;&#10;&quot;&quot;50 Civil War Uniforms in 10 Minutes&quot; - The Evolution of Blue &amp; Grey&quot;:&#10;https://youtu.be/zLoq9vNvvFQ&#10;&#10;&quot;Civil War Firearms: The Guns of North &amp; South&quot; Full Documentary&quot;:&#10;https://youtu.be/S6U9oqXaLWk&#10;&#10;&quot;Gettysburg: Darkest Days &amp; Finest Hours&quot; Complete Civil War Docu-Drama&quot;:&#10;https://youtu.be/xaNGbe0ymkU&#10;&#10;Civil War &quot;Mr. Lincoln's Army: Fighting Brigades of the Army of the Potomac&quot; - Complete&quot;:&#10;https://youtu.be/N4YrP1e1z44&#10;&#10; ✈️🚁⭐ *** ONE WAY YOU CAN SUPPORT THIS CHANNEL!  If you love military history, and to collect and model the great warbirds of the past - please visit our friends at Air Models in the UK - Each purchase really helps this channel out:  http://airmodels.net/?aff=60  ***" title="&quot;A More Perfect Union&quot; (1989) - America Becomes a Nation">
            <a:hlinkClick r:id="rId3"/>
          </p:cNvPr>
          <p:cNvPicPr preferRelativeResize="0"/>
          <p:nvPr/>
        </p:nvPicPr>
        <p:blipFill>
          <a:blip r:embed="rId4">
            <a:alphaModFix/>
          </a:blip>
          <a:stretch>
            <a:fillRect/>
          </a:stretch>
        </p:blipFill>
        <p:spPr>
          <a:xfrm>
            <a:off x="791148" y="445025"/>
            <a:ext cx="7414400" cy="4170600"/>
          </a:xfrm>
          <a:prstGeom prst="rect">
            <a:avLst/>
          </a:prstGeom>
          <a:noFill/>
          <a:ln>
            <a:noFill/>
          </a:ln>
        </p:spPr>
      </p:pic>
      <p:sp>
        <p:nvSpPr>
          <p:cNvPr id="3" name="TextBox 2">
            <a:extLst>
              <a:ext uri="{FF2B5EF4-FFF2-40B4-BE49-F238E27FC236}">
                <a16:creationId xmlns:a16="http://schemas.microsoft.com/office/drawing/2014/main" id="{9C418918-7835-CA2D-DF50-A9954E96ED8F}"/>
              </a:ext>
            </a:extLst>
          </p:cNvPr>
          <p:cNvSpPr txBox="1"/>
          <p:nvPr/>
        </p:nvSpPr>
        <p:spPr>
          <a:xfrm>
            <a:off x="0" y="4786989"/>
            <a:ext cx="1821332" cy="523220"/>
          </a:xfrm>
          <a:prstGeom prst="rect">
            <a:avLst/>
          </a:prstGeom>
          <a:noFill/>
        </p:spPr>
        <p:txBody>
          <a:bodyPr wrap="none" rtlCol="0">
            <a:spAutoFit/>
          </a:bodyPr>
          <a:lstStyle/>
          <a:p>
            <a:r>
              <a:rPr lang="en-US" dirty="0"/>
              <a:t>© PIH Network 2025</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263</Words>
  <Application>Microsoft Macintosh PowerPoint</Application>
  <PresentationFormat>On-screen Show (16:9)</PresentationFormat>
  <Paragraphs>45</Paragraphs>
  <Slides>7</Slides>
  <Notes>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vt:i4>
      </vt:variant>
    </vt:vector>
  </HeadingPairs>
  <TitlesOfParts>
    <vt:vector size="9" baseType="lpstr">
      <vt:lpstr>Arial</vt:lpstr>
      <vt:lpstr>Simple Light</vt:lpstr>
      <vt:lpstr>Read together as a class: The Racial Divide in the United States in 1967: A Vote for the Future of the Movement</vt:lpstr>
      <vt:lpstr>Issues SNCC Must Vote On In 1968…</vt:lpstr>
      <vt:lpstr>Issues SNCC Must Vote On…</vt:lpstr>
      <vt:lpstr>Issues SNCC Must Vote On…</vt:lpstr>
      <vt:lpstr>SNCC Convention Examples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Halperin, Caitlin</cp:lastModifiedBy>
  <cp:revision>1</cp:revision>
  <dcterms:modified xsi:type="dcterms:W3CDTF">2025-05-30T23:26:01Z</dcterms:modified>
</cp:coreProperties>
</file>