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 snapToGrid="0">
      <p:cViewPr varScale="1">
        <p:scale>
          <a:sx n="109" d="100"/>
          <a:sy n="109" d="100"/>
        </p:scale>
        <p:origin x="21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122362"/>
            <a:ext cx="88760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5230134"/>
            <a:ext cx="48768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9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0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54169"/>
            <a:ext cx="2674301" cy="532279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854169"/>
            <a:ext cx="78867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9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4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0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0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095930"/>
            <a:ext cx="4507931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2938410"/>
            <a:ext cx="4507930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095930"/>
            <a:ext cx="4507932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2938410"/>
            <a:ext cx="4507932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7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6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9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7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400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2630" y="6356349"/>
            <a:ext cx="3063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pPr/>
              <a:t>2/1/24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099372" y="4308656"/>
            <a:ext cx="3471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6670" y="6356349"/>
            <a:ext cx="576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75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4" r:id="rId10"/>
    <p:sldLayoutId id="214748372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physicia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polic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societ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52B113-E2FC-4234-8413-06DDF47ED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2E399C2-EE3C-4F52-92BA-9CA33E707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375815" y="136526"/>
            <a:ext cx="10816185" cy="6721987"/>
          </a:xfrm>
          <a:custGeom>
            <a:avLst/>
            <a:gdLst>
              <a:gd name="connsiteX0" fmla="*/ 221942 w 10854022"/>
              <a:gd name="connsiteY0" fmla="*/ 0 h 6734599"/>
              <a:gd name="connsiteX1" fmla="*/ 8881057 w 10854022"/>
              <a:gd name="connsiteY1" fmla="*/ 0 h 6734599"/>
              <a:gd name="connsiteX2" fmla="*/ 10854022 w 10854022"/>
              <a:gd name="connsiteY2" fmla="*/ 68898 h 6734599"/>
              <a:gd name="connsiteX3" fmla="*/ 10854022 w 10854022"/>
              <a:gd name="connsiteY3" fmla="*/ 6734599 h 6734599"/>
              <a:gd name="connsiteX4" fmla="*/ 0 w 10854022"/>
              <a:gd name="connsiteY4" fmla="*/ 6355568 h 6734599"/>
              <a:gd name="connsiteX0" fmla="*/ 221942 w 10854022"/>
              <a:gd name="connsiteY0" fmla="*/ 0 h 6734599"/>
              <a:gd name="connsiteX1" fmla="*/ 8881057 w 10854022"/>
              <a:gd name="connsiteY1" fmla="*/ 0 h 6734599"/>
              <a:gd name="connsiteX2" fmla="*/ 10854022 w 10854022"/>
              <a:gd name="connsiteY2" fmla="*/ 29710 h 6734599"/>
              <a:gd name="connsiteX3" fmla="*/ 10854022 w 10854022"/>
              <a:gd name="connsiteY3" fmla="*/ 6734599 h 6734599"/>
              <a:gd name="connsiteX4" fmla="*/ 0 w 10854022"/>
              <a:gd name="connsiteY4" fmla="*/ 6355568 h 6734599"/>
              <a:gd name="connsiteX5" fmla="*/ 221942 w 10854022"/>
              <a:gd name="connsiteY5" fmla="*/ 0 h 6734599"/>
              <a:gd name="connsiteX0" fmla="*/ 221942 w 10854022"/>
              <a:gd name="connsiteY0" fmla="*/ 0 h 6734599"/>
              <a:gd name="connsiteX1" fmla="*/ 10854022 w 10854022"/>
              <a:gd name="connsiteY1" fmla="*/ 29710 h 6734599"/>
              <a:gd name="connsiteX2" fmla="*/ 10854022 w 10854022"/>
              <a:gd name="connsiteY2" fmla="*/ 6734599 h 6734599"/>
              <a:gd name="connsiteX3" fmla="*/ 0 w 10854022"/>
              <a:gd name="connsiteY3" fmla="*/ 6355568 h 6734599"/>
              <a:gd name="connsiteX4" fmla="*/ 221942 w 10854022"/>
              <a:gd name="connsiteY4" fmla="*/ 0 h 6734599"/>
              <a:gd name="connsiteX0" fmla="*/ 184105 w 10816185"/>
              <a:gd name="connsiteY0" fmla="*/ 0 h 6734599"/>
              <a:gd name="connsiteX1" fmla="*/ 10816185 w 10816185"/>
              <a:gd name="connsiteY1" fmla="*/ 29710 h 6734599"/>
              <a:gd name="connsiteX2" fmla="*/ 10816185 w 10816185"/>
              <a:gd name="connsiteY2" fmla="*/ 6734599 h 6734599"/>
              <a:gd name="connsiteX3" fmla="*/ 0 w 10816185"/>
              <a:gd name="connsiteY3" fmla="*/ 6355568 h 6734599"/>
              <a:gd name="connsiteX4" fmla="*/ 184105 w 10816185"/>
              <a:gd name="connsiteY4" fmla="*/ 0 h 6734599"/>
              <a:gd name="connsiteX0" fmla="*/ 209330 w 10816185"/>
              <a:gd name="connsiteY0" fmla="*/ 0 h 6721987"/>
              <a:gd name="connsiteX1" fmla="*/ 10816185 w 10816185"/>
              <a:gd name="connsiteY1" fmla="*/ 17098 h 6721987"/>
              <a:gd name="connsiteX2" fmla="*/ 10816185 w 10816185"/>
              <a:gd name="connsiteY2" fmla="*/ 6721987 h 6721987"/>
              <a:gd name="connsiteX3" fmla="*/ 0 w 10816185"/>
              <a:gd name="connsiteY3" fmla="*/ 6342956 h 6721987"/>
              <a:gd name="connsiteX4" fmla="*/ 209330 w 10816185"/>
              <a:gd name="connsiteY4" fmla="*/ 0 h 672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16185" h="6721987">
                <a:moveTo>
                  <a:pt x="209330" y="0"/>
                </a:moveTo>
                <a:lnTo>
                  <a:pt x="10816185" y="17098"/>
                </a:lnTo>
                <a:lnTo>
                  <a:pt x="10816185" y="6721987"/>
                </a:lnTo>
                <a:lnTo>
                  <a:pt x="0" y="6342956"/>
                </a:lnTo>
                <a:lnTo>
                  <a:pt x="209330" y="0"/>
                </a:lnTo>
                <a:close/>
              </a:path>
            </a:pathLst>
          </a:custGeom>
          <a:solidFill>
            <a:srgbClr val="EFEEE9"/>
          </a:solidFill>
          <a:ln w="12700" cap="flat" cmpd="sng" algn="ctr">
            <a:noFill/>
            <a:prstDash val="solid"/>
            <a:miter lim="800000"/>
          </a:ln>
          <a:effectLst>
            <a:outerShdw blurRad="762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brown and black background&#10;&#10;Description automatically generated">
            <a:extLst>
              <a:ext uri="{FF2B5EF4-FFF2-40B4-BE49-F238E27FC236}">
                <a16:creationId xmlns:a16="http://schemas.microsoft.com/office/drawing/2014/main" id="{B5811BA8-0B9E-185C-2549-4093EF5C6B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88" r="2" b="2684"/>
          <a:stretch/>
        </p:blipFill>
        <p:spPr>
          <a:xfrm>
            <a:off x="1515390" y="285631"/>
            <a:ext cx="10676610" cy="6579963"/>
          </a:xfrm>
          <a:custGeom>
            <a:avLst/>
            <a:gdLst/>
            <a:ahLst/>
            <a:cxnLst/>
            <a:rect l="l" t="t" r="r" b="b"/>
            <a:pathLst>
              <a:path w="10676610" h="6579963">
                <a:moveTo>
                  <a:pt x="10676610" y="0"/>
                </a:moveTo>
                <a:lnTo>
                  <a:pt x="10676610" y="6579963"/>
                </a:lnTo>
                <a:lnTo>
                  <a:pt x="215405" y="6579963"/>
                </a:lnTo>
                <a:lnTo>
                  <a:pt x="109891" y="3558470"/>
                </a:lnTo>
                <a:lnTo>
                  <a:pt x="114183" y="3547036"/>
                </a:lnTo>
                <a:lnTo>
                  <a:pt x="109134" y="3537986"/>
                </a:lnTo>
                <a:lnTo>
                  <a:pt x="21" y="413402"/>
                </a:lnTo>
                <a:cubicBezTo>
                  <a:pt x="-317" y="402839"/>
                  <a:pt x="3640" y="393132"/>
                  <a:pt x="10323" y="385965"/>
                </a:cubicBezTo>
                <a:lnTo>
                  <a:pt x="36752" y="373879"/>
                </a:lnTo>
                <a:lnTo>
                  <a:pt x="36670" y="371555"/>
                </a:lnTo>
                <a:lnTo>
                  <a:pt x="636157" y="350620"/>
                </a:lnTo>
                <a:lnTo>
                  <a:pt x="651351" y="345898"/>
                </a:lnTo>
                <a:cubicBezTo>
                  <a:pt x="659514" y="343866"/>
                  <a:pt x="670765" y="341853"/>
                  <a:pt x="687848" y="340411"/>
                </a:cubicBezTo>
                <a:cubicBezTo>
                  <a:pt x="730857" y="352898"/>
                  <a:pt x="784876" y="317244"/>
                  <a:pt x="838376" y="334185"/>
                </a:cubicBezTo>
                <a:cubicBezTo>
                  <a:pt x="857833" y="338062"/>
                  <a:pt x="916739" y="335648"/>
                  <a:pt x="927065" y="326415"/>
                </a:cubicBezTo>
                <a:cubicBezTo>
                  <a:pt x="939179" y="324105"/>
                  <a:pt x="953810" y="326801"/>
                  <a:pt x="958597" y="317111"/>
                </a:cubicBezTo>
                <a:cubicBezTo>
                  <a:pt x="966910" y="305372"/>
                  <a:pt x="1011465" y="321701"/>
                  <a:pt x="1004086" y="308390"/>
                </a:cubicBezTo>
                <a:cubicBezTo>
                  <a:pt x="1035684" y="319543"/>
                  <a:pt x="1057648" y="294809"/>
                  <a:pt x="1082697" y="288077"/>
                </a:cubicBezTo>
                <a:lnTo>
                  <a:pt x="1158774" y="277846"/>
                </a:lnTo>
                <a:lnTo>
                  <a:pt x="1210048" y="274589"/>
                </a:lnTo>
                <a:lnTo>
                  <a:pt x="1217504" y="274619"/>
                </a:lnTo>
                <a:lnTo>
                  <a:pt x="1279438" y="282825"/>
                </a:lnTo>
                <a:cubicBezTo>
                  <a:pt x="1280807" y="280883"/>
                  <a:pt x="1282678" y="279057"/>
                  <a:pt x="1284995" y="277409"/>
                </a:cubicBezTo>
                <a:lnTo>
                  <a:pt x="1304103" y="271419"/>
                </a:lnTo>
                <a:lnTo>
                  <a:pt x="1320851" y="277066"/>
                </a:lnTo>
                <a:lnTo>
                  <a:pt x="1398646" y="285458"/>
                </a:lnTo>
                <a:lnTo>
                  <a:pt x="1512242" y="291726"/>
                </a:lnTo>
                <a:lnTo>
                  <a:pt x="1529578" y="297530"/>
                </a:lnTo>
                <a:cubicBezTo>
                  <a:pt x="1568880" y="303194"/>
                  <a:pt x="1615727" y="294263"/>
                  <a:pt x="1641181" y="309295"/>
                </a:cubicBezTo>
                <a:lnTo>
                  <a:pt x="1699541" y="309677"/>
                </a:lnTo>
                <a:lnTo>
                  <a:pt x="1705819" y="303600"/>
                </a:lnTo>
                <a:lnTo>
                  <a:pt x="1723075" y="304544"/>
                </a:lnTo>
                <a:lnTo>
                  <a:pt x="1727673" y="303512"/>
                </a:lnTo>
                <a:cubicBezTo>
                  <a:pt x="1736444" y="301512"/>
                  <a:pt x="1745153" y="299743"/>
                  <a:pt x="1754015" y="298880"/>
                </a:cubicBezTo>
                <a:cubicBezTo>
                  <a:pt x="1753270" y="304436"/>
                  <a:pt x="1755431" y="307822"/>
                  <a:pt x="1759313" y="309819"/>
                </a:cubicBezTo>
                <a:lnTo>
                  <a:pt x="1767173" y="311124"/>
                </a:lnTo>
                <a:lnTo>
                  <a:pt x="2053052" y="301141"/>
                </a:lnTo>
                <a:lnTo>
                  <a:pt x="2077203" y="290088"/>
                </a:lnTo>
                <a:lnTo>
                  <a:pt x="2153281" y="279856"/>
                </a:lnTo>
                <a:lnTo>
                  <a:pt x="2204556" y="276599"/>
                </a:lnTo>
                <a:lnTo>
                  <a:pt x="2212012" y="276629"/>
                </a:lnTo>
                <a:lnTo>
                  <a:pt x="2273947" y="284835"/>
                </a:lnTo>
                <a:cubicBezTo>
                  <a:pt x="2275315" y="282895"/>
                  <a:pt x="2277186" y="281068"/>
                  <a:pt x="2279503" y="279419"/>
                </a:cubicBezTo>
                <a:lnTo>
                  <a:pt x="2298611" y="273429"/>
                </a:lnTo>
                <a:lnTo>
                  <a:pt x="2315360" y="279076"/>
                </a:lnTo>
                <a:lnTo>
                  <a:pt x="2393154" y="287468"/>
                </a:lnTo>
                <a:lnTo>
                  <a:pt x="2413092" y="288568"/>
                </a:lnTo>
                <a:lnTo>
                  <a:pt x="3243372" y="259574"/>
                </a:lnTo>
                <a:lnTo>
                  <a:pt x="3961112" y="234510"/>
                </a:lnTo>
                <a:lnTo>
                  <a:pt x="4433861" y="218001"/>
                </a:lnTo>
                <a:lnTo>
                  <a:pt x="4471633" y="216503"/>
                </a:lnTo>
                <a:cubicBezTo>
                  <a:pt x="4462970" y="208565"/>
                  <a:pt x="4637875" y="203830"/>
                  <a:pt x="4701194" y="208401"/>
                </a:cubicBezTo>
                <a:lnTo>
                  <a:pt x="4702794" y="208610"/>
                </a:lnTo>
                <a:lnTo>
                  <a:pt x="7355966" y="115959"/>
                </a:lnTo>
                <a:close/>
              </a:path>
            </a:pathLst>
          </a:cu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0C3D8A1-AE94-48EF-A40B-960A2153F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15391" y="278037"/>
            <a:ext cx="10676609" cy="6579963"/>
          </a:xfrm>
          <a:custGeom>
            <a:avLst/>
            <a:gdLst>
              <a:gd name="connsiteX0" fmla="*/ 215404 w 10676609"/>
              <a:gd name="connsiteY0" fmla="*/ 0 h 6579963"/>
              <a:gd name="connsiteX1" fmla="*/ 10676609 w 10676609"/>
              <a:gd name="connsiteY1" fmla="*/ 0 h 6579963"/>
              <a:gd name="connsiteX2" fmla="*/ 10676609 w 10676609"/>
              <a:gd name="connsiteY2" fmla="*/ 6579963 h 6579963"/>
              <a:gd name="connsiteX3" fmla="*/ 7355965 w 10676609"/>
              <a:gd name="connsiteY3" fmla="*/ 6464004 h 6579963"/>
              <a:gd name="connsiteX4" fmla="*/ 4702793 w 10676609"/>
              <a:gd name="connsiteY4" fmla="*/ 6371353 h 6579963"/>
              <a:gd name="connsiteX5" fmla="*/ 4701193 w 10676609"/>
              <a:gd name="connsiteY5" fmla="*/ 6371562 h 6579963"/>
              <a:gd name="connsiteX6" fmla="*/ 4471632 w 10676609"/>
              <a:gd name="connsiteY6" fmla="*/ 6363460 h 6579963"/>
              <a:gd name="connsiteX7" fmla="*/ 4433860 w 10676609"/>
              <a:gd name="connsiteY7" fmla="*/ 6361962 h 6579963"/>
              <a:gd name="connsiteX8" fmla="*/ 3961111 w 10676609"/>
              <a:gd name="connsiteY8" fmla="*/ 6345453 h 6579963"/>
              <a:gd name="connsiteX9" fmla="*/ 3243371 w 10676609"/>
              <a:gd name="connsiteY9" fmla="*/ 6320389 h 6579963"/>
              <a:gd name="connsiteX10" fmla="*/ 2413091 w 10676609"/>
              <a:gd name="connsiteY10" fmla="*/ 6291395 h 6579963"/>
              <a:gd name="connsiteX11" fmla="*/ 2393153 w 10676609"/>
              <a:gd name="connsiteY11" fmla="*/ 6292495 h 6579963"/>
              <a:gd name="connsiteX12" fmla="*/ 2315359 w 10676609"/>
              <a:gd name="connsiteY12" fmla="*/ 6300887 h 6579963"/>
              <a:gd name="connsiteX13" fmla="*/ 2298610 w 10676609"/>
              <a:gd name="connsiteY13" fmla="*/ 6306534 h 6579963"/>
              <a:gd name="connsiteX14" fmla="*/ 2279502 w 10676609"/>
              <a:gd name="connsiteY14" fmla="*/ 6300544 h 6579963"/>
              <a:gd name="connsiteX15" fmla="*/ 2273946 w 10676609"/>
              <a:gd name="connsiteY15" fmla="*/ 6295128 h 6579963"/>
              <a:gd name="connsiteX16" fmla="*/ 2212011 w 10676609"/>
              <a:gd name="connsiteY16" fmla="*/ 6303334 h 6579963"/>
              <a:gd name="connsiteX17" fmla="*/ 2204555 w 10676609"/>
              <a:gd name="connsiteY17" fmla="*/ 6303364 h 6579963"/>
              <a:gd name="connsiteX18" fmla="*/ 2153280 w 10676609"/>
              <a:gd name="connsiteY18" fmla="*/ 6300107 h 6579963"/>
              <a:gd name="connsiteX19" fmla="*/ 2077202 w 10676609"/>
              <a:gd name="connsiteY19" fmla="*/ 6289875 h 6579963"/>
              <a:gd name="connsiteX20" fmla="*/ 2053051 w 10676609"/>
              <a:gd name="connsiteY20" fmla="*/ 6278822 h 6579963"/>
              <a:gd name="connsiteX21" fmla="*/ 1767172 w 10676609"/>
              <a:gd name="connsiteY21" fmla="*/ 6268839 h 6579963"/>
              <a:gd name="connsiteX22" fmla="*/ 1759312 w 10676609"/>
              <a:gd name="connsiteY22" fmla="*/ 6270144 h 6579963"/>
              <a:gd name="connsiteX23" fmla="*/ 1754014 w 10676609"/>
              <a:gd name="connsiteY23" fmla="*/ 6281083 h 6579963"/>
              <a:gd name="connsiteX24" fmla="*/ 1727672 w 10676609"/>
              <a:gd name="connsiteY24" fmla="*/ 6276451 h 6579963"/>
              <a:gd name="connsiteX25" fmla="*/ 1723074 w 10676609"/>
              <a:gd name="connsiteY25" fmla="*/ 6275419 h 6579963"/>
              <a:gd name="connsiteX26" fmla="*/ 1705818 w 10676609"/>
              <a:gd name="connsiteY26" fmla="*/ 6276363 h 6579963"/>
              <a:gd name="connsiteX27" fmla="*/ 1699540 w 10676609"/>
              <a:gd name="connsiteY27" fmla="*/ 6270286 h 6579963"/>
              <a:gd name="connsiteX28" fmla="*/ 1641180 w 10676609"/>
              <a:gd name="connsiteY28" fmla="*/ 6270668 h 6579963"/>
              <a:gd name="connsiteX29" fmla="*/ 1529577 w 10676609"/>
              <a:gd name="connsiteY29" fmla="*/ 6282433 h 6579963"/>
              <a:gd name="connsiteX30" fmla="*/ 1512241 w 10676609"/>
              <a:gd name="connsiteY30" fmla="*/ 6288237 h 6579963"/>
              <a:gd name="connsiteX31" fmla="*/ 1398645 w 10676609"/>
              <a:gd name="connsiteY31" fmla="*/ 6294505 h 6579963"/>
              <a:gd name="connsiteX32" fmla="*/ 1320850 w 10676609"/>
              <a:gd name="connsiteY32" fmla="*/ 6302897 h 6579963"/>
              <a:gd name="connsiteX33" fmla="*/ 1304102 w 10676609"/>
              <a:gd name="connsiteY33" fmla="*/ 6308544 h 6579963"/>
              <a:gd name="connsiteX34" fmla="*/ 1284994 w 10676609"/>
              <a:gd name="connsiteY34" fmla="*/ 6302554 h 6579963"/>
              <a:gd name="connsiteX35" fmla="*/ 1279437 w 10676609"/>
              <a:gd name="connsiteY35" fmla="*/ 6297138 h 6579963"/>
              <a:gd name="connsiteX36" fmla="*/ 1217503 w 10676609"/>
              <a:gd name="connsiteY36" fmla="*/ 6305344 h 6579963"/>
              <a:gd name="connsiteX37" fmla="*/ 1210047 w 10676609"/>
              <a:gd name="connsiteY37" fmla="*/ 6305374 h 6579963"/>
              <a:gd name="connsiteX38" fmla="*/ 1158773 w 10676609"/>
              <a:gd name="connsiteY38" fmla="*/ 6302117 h 6579963"/>
              <a:gd name="connsiteX39" fmla="*/ 1082696 w 10676609"/>
              <a:gd name="connsiteY39" fmla="*/ 6291886 h 6579963"/>
              <a:gd name="connsiteX40" fmla="*/ 1004085 w 10676609"/>
              <a:gd name="connsiteY40" fmla="*/ 6271573 h 6579963"/>
              <a:gd name="connsiteX41" fmla="*/ 958596 w 10676609"/>
              <a:gd name="connsiteY41" fmla="*/ 6262852 h 6579963"/>
              <a:gd name="connsiteX42" fmla="*/ 927064 w 10676609"/>
              <a:gd name="connsiteY42" fmla="*/ 6253548 h 6579963"/>
              <a:gd name="connsiteX43" fmla="*/ 838375 w 10676609"/>
              <a:gd name="connsiteY43" fmla="*/ 6245778 h 6579963"/>
              <a:gd name="connsiteX44" fmla="*/ 687847 w 10676609"/>
              <a:gd name="connsiteY44" fmla="*/ 6239552 h 6579963"/>
              <a:gd name="connsiteX45" fmla="*/ 651350 w 10676609"/>
              <a:gd name="connsiteY45" fmla="*/ 6234065 h 6579963"/>
              <a:gd name="connsiteX46" fmla="*/ 636156 w 10676609"/>
              <a:gd name="connsiteY46" fmla="*/ 6229343 h 6579963"/>
              <a:gd name="connsiteX47" fmla="*/ 36669 w 10676609"/>
              <a:gd name="connsiteY47" fmla="*/ 6208408 h 6579963"/>
              <a:gd name="connsiteX48" fmla="*/ 36751 w 10676609"/>
              <a:gd name="connsiteY48" fmla="*/ 6206084 h 6579963"/>
              <a:gd name="connsiteX49" fmla="*/ 10322 w 10676609"/>
              <a:gd name="connsiteY49" fmla="*/ 6193998 h 6579963"/>
              <a:gd name="connsiteX50" fmla="*/ 20 w 10676609"/>
              <a:gd name="connsiteY50" fmla="*/ 6166561 h 6579963"/>
              <a:gd name="connsiteX51" fmla="*/ 109133 w 10676609"/>
              <a:gd name="connsiteY51" fmla="*/ 3041977 h 6579963"/>
              <a:gd name="connsiteX52" fmla="*/ 114182 w 10676609"/>
              <a:gd name="connsiteY52" fmla="*/ 3032927 h 6579963"/>
              <a:gd name="connsiteX53" fmla="*/ 109890 w 10676609"/>
              <a:gd name="connsiteY53" fmla="*/ 3021493 h 657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0676609" h="6579963">
                <a:moveTo>
                  <a:pt x="215404" y="0"/>
                </a:moveTo>
                <a:lnTo>
                  <a:pt x="10676609" y="0"/>
                </a:lnTo>
                <a:lnTo>
                  <a:pt x="10676609" y="6579963"/>
                </a:lnTo>
                <a:lnTo>
                  <a:pt x="7355965" y="6464004"/>
                </a:lnTo>
                <a:lnTo>
                  <a:pt x="4702793" y="6371353"/>
                </a:lnTo>
                <a:lnTo>
                  <a:pt x="4701193" y="6371562"/>
                </a:lnTo>
                <a:cubicBezTo>
                  <a:pt x="4637874" y="6376133"/>
                  <a:pt x="4462969" y="6371398"/>
                  <a:pt x="4471632" y="6363460"/>
                </a:cubicBezTo>
                <a:lnTo>
                  <a:pt x="4433860" y="6361962"/>
                </a:lnTo>
                <a:lnTo>
                  <a:pt x="3961111" y="6345453"/>
                </a:lnTo>
                <a:lnTo>
                  <a:pt x="3243371" y="6320389"/>
                </a:lnTo>
                <a:lnTo>
                  <a:pt x="2413091" y="6291395"/>
                </a:lnTo>
                <a:lnTo>
                  <a:pt x="2393153" y="6292495"/>
                </a:lnTo>
                <a:lnTo>
                  <a:pt x="2315359" y="6300887"/>
                </a:lnTo>
                <a:lnTo>
                  <a:pt x="2298610" y="6306534"/>
                </a:lnTo>
                <a:lnTo>
                  <a:pt x="2279502" y="6300544"/>
                </a:lnTo>
                <a:cubicBezTo>
                  <a:pt x="2277185" y="6298895"/>
                  <a:pt x="2275314" y="6297068"/>
                  <a:pt x="2273946" y="6295128"/>
                </a:cubicBezTo>
                <a:lnTo>
                  <a:pt x="2212011" y="6303334"/>
                </a:lnTo>
                <a:lnTo>
                  <a:pt x="2204555" y="6303364"/>
                </a:lnTo>
                <a:lnTo>
                  <a:pt x="2153280" y="6300107"/>
                </a:lnTo>
                <a:lnTo>
                  <a:pt x="2077202" y="6289875"/>
                </a:lnTo>
                <a:lnTo>
                  <a:pt x="2053051" y="6278822"/>
                </a:lnTo>
                <a:lnTo>
                  <a:pt x="1767172" y="6268839"/>
                </a:lnTo>
                <a:lnTo>
                  <a:pt x="1759312" y="6270144"/>
                </a:lnTo>
                <a:cubicBezTo>
                  <a:pt x="1755430" y="6272141"/>
                  <a:pt x="1753269" y="6275527"/>
                  <a:pt x="1754014" y="6281083"/>
                </a:cubicBezTo>
                <a:cubicBezTo>
                  <a:pt x="1745152" y="6280220"/>
                  <a:pt x="1736443" y="6278451"/>
                  <a:pt x="1727672" y="6276451"/>
                </a:cubicBezTo>
                <a:lnTo>
                  <a:pt x="1723074" y="6275419"/>
                </a:lnTo>
                <a:lnTo>
                  <a:pt x="1705818" y="6276363"/>
                </a:lnTo>
                <a:lnTo>
                  <a:pt x="1699540" y="6270286"/>
                </a:lnTo>
                <a:lnTo>
                  <a:pt x="1641180" y="6270668"/>
                </a:lnTo>
                <a:cubicBezTo>
                  <a:pt x="1615726" y="6285700"/>
                  <a:pt x="1568879" y="6276769"/>
                  <a:pt x="1529577" y="6282433"/>
                </a:cubicBezTo>
                <a:lnTo>
                  <a:pt x="1512241" y="6288237"/>
                </a:lnTo>
                <a:lnTo>
                  <a:pt x="1398645" y="6294505"/>
                </a:lnTo>
                <a:lnTo>
                  <a:pt x="1320850" y="6302897"/>
                </a:lnTo>
                <a:lnTo>
                  <a:pt x="1304102" y="6308544"/>
                </a:lnTo>
                <a:lnTo>
                  <a:pt x="1284994" y="6302554"/>
                </a:lnTo>
                <a:cubicBezTo>
                  <a:pt x="1282677" y="6300906"/>
                  <a:pt x="1280806" y="6299080"/>
                  <a:pt x="1279437" y="6297138"/>
                </a:cubicBezTo>
                <a:lnTo>
                  <a:pt x="1217503" y="6305344"/>
                </a:lnTo>
                <a:lnTo>
                  <a:pt x="1210047" y="6305374"/>
                </a:lnTo>
                <a:lnTo>
                  <a:pt x="1158773" y="6302117"/>
                </a:lnTo>
                <a:lnTo>
                  <a:pt x="1082696" y="6291886"/>
                </a:lnTo>
                <a:cubicBezTo>
                  <a:pt x="1057647" y="6285154"/>
                  <a:pt x="1035683" y="6260420"/>
                  <a:pt x="1004085" y="6271573"/>
                </a:cubicBezTo>
                <a:cubicBezTo>
                  <a:pt x="1011464" y="6258262"/>
                  <a:pt x="966909" y="6274591"/>
                  <a:pt x="958596" y="6262852"/>
                </a:cubicBezTo>
                <a:cubicBezTo>
                  <a:pt x="953809" y="6253162"/>
                  <a:pt x="939178" y="6255858"/>
                  <a:pt x="927064" y="6253548"/>
                </a:cubicBezTo>
                <a:cubicBezTo>
                  <a:pt x="916738" y="6244315"/>
                  <a:pt x="857832" y="6241901"/>
                  <a:pt x="838375" y="6245778"/>
                </a:cubicBezTo>
                <a:cubicBezTo>
                  <a:pt x="784875" y="6262719"/>
                  <a:pt x="730856" y="6227065"/>
                  <a:pt x="687847" y="6239552"/>
                </a:cubicBezTo>
                <a:cubicBezTo>
                  <a:pt x="670764" y="6238110"/>
                  <a:pt x="659513" y="6236097"/>
                  <a:pt x="651350" y="6234065"/>
                </a:cubicBezTo>
                <a:lnTo>
                  <a:pt x="636156" y="6229343"/>
                </a:lnTo>
                <a:lnTo>
                  <a:pt x="36669" y="6208408"/>
                </a:lnTo>
                <a:lnTo>
                  <a:pt x="36751" y="6206084"/>
                </a:lnTo>
                <a:lnTo>
                  <a:pt x="10322" y="6193998"/>
                </a:lnTo>
                <a:cubicBezTo>
                  <a:pt x="3639" y="6186831"/>
                  <a:pt x="-318" y="6177124"/>
                  <a:pt x="20" y="6166561"/>
                </a:cubicBezTo>
                <a:lnTo>
                  <a:pt x="109133" y="3041977"/>
                </a:lnTo>
                <a:lnTo>
                  <a:pt x="114182" y="3032927"/>
                </a:lnTo>
                <a:lnTo>
                  <a:pt x="109890" y="3021493"/>
                </a:lnTo>
                <a:close/>
              </a:path>
            </a:pathLst>
          </a:custGeom>
          <a:gradFill>
            <a:gsLst>
              <a:gs pos="0">
                <a:srgbClr val="000000">
                  <a:alpha val="42745"/>
                </a:srgbClr>
              </a:gs>
              <a:gs pos="35000">
                <a:srgbClr val="000000">
                  <a:alpha val="0"/>
                </a:srgbClr>
              </a:gs>
              <a:gs pos="20000">
                <a:srgbClr val="000000">
                  <a:alpha val="2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EDBB6-F529-2EFE-B3CF-7F2224B169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1912462"/>
            <a:ext cx="5564776" cy="2933003"/>
          </a:xfrm>
        </p:spPr>
        <p:txBody>
          <a:bodyPr>
            <a:normAutofit/>
          </a:bodyPr>
          <a:lstStyle/>
          <a:p>
            <a:r>
              <a:rPr lang="en-US" sz="4000" dirty="0"/>
              <a:t>Black Death Group Vocab Breakdown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7138E6-56E8-F80E-79BB-62D83872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6806" y="5255663"/>
            <a:ext cx="6559243" cy="61126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"/>
                <a:ea typeface="Times"/>
                <a:cs typeface="Times New Roman" panose="02020603050405020304" pitchFamily="18" charset="0"/>
              </a:rPr>
              <a:t>Economics, Medical, Political, Religious, Social/ Cultural  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9A242-BEFD-B21D-EC5B-BD59B0A9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Economics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90A7D-BED3-B68B-10B3-7D00AA0F4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u="sng" dirty="0"/>
              <a:t>Define Economics:  </a:t>
            </a:r>
          </a:p>
          <a:p>
            <a:pPr marL="0" indent="0">
              <a:buNone/>
            </a:pPr>
            <a:r>
              <a:rPr lang="en-US" sz="2800" dirty="0">
                <a:latin typeface="Open Sans" panose="020B0606030504020204" pitchFamily="34" charset="0"/>
              </a:rPr>
              <a:t>A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 social science is concerned chiefly with the description and analysis of the production, distribution, and consumption of goods and services. </a:t>
            </a:r>
          </a:p>
          <a:p>
            <a:pPr marL="0" indent="0">
              <a:buNone/>
            </a:pPr>
            <a:r>
              <a:rPr lang="en-US" sz="2800" dirty="0">
                <a:latin typeface="Open Sans" panose="020B0606030504020204" pitchFamily="34" charset="0"/>
              </a:rPr>
              <a:t>Things to look for : 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Open Sans" panose="020B0606030504020204" pitchFamily="34" charset="0"/>
              </a:rPr>
              <a:t>Feudalism decline 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Open Sans" panose="020B0606030504020204" pitchFamily="34" charset="0"/>
              </a:rPr>
              <a:t>Different forms of labor. </a:t>
            </a:r>
          </a:p>
          <a:p>
            <a:pPr marL="514350" indent="-514350">
              <a:buAutoNum type="arabicPeriod"/>
            </a:pPr>
            <a:r>
              <a:rPr lang="en-US" sz="2800" dirty="0"/>
              <a:t>Currency change </a:t>
            </a:r>
          </a:p>
        </p:txBody>
      </p:sp>
    </p:spTree>
    <p:extLst>
      <p:ext uri="{BB962C8B-B14F-4D97-AF65-F5344CB8AC3E}">
        <p14:creationId xmlns:p14="http://schemas.microsoft.com/office/powerpoint/2010/main" val="56943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F09A-1A5B-4DF0-9697-C3BC3698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Group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2FE6E-E9B8-1F84-343E-FD0BFA833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056" y="2318031"/>
            <a:ext cx="10106394" cy="4401745"/>
          </a:xfrm>
        </p:spPr>
        <p:txBody>
          <a:bodyPr>
            <a:normAutofit/>
          </a:bodyPr>
          <a:lstStyle/>
          <a:p>
            <a:r>
              <a:rPr lang="en-US" sz="2000" dirty="0"/>
              <a:t>Define Medical: </a:t>
            </a:r>
          </a:p>
          <a:p>
            <a:pPr marL="0" indent="0">
              <a:buNone/>
            </a:pPr>
            <a:r>
              <a:rPr lang="en-US" sz="2800" b="0" i="0" dirty="0">
                <a:effectLst/>
                <a:latin typeface="Open Sans" panose="020B0606030504020204" pitchFamily="34" charset="0"/>
              </a:rPr>
              <a:t>Of, relating to, or concerned with </a:t>
            </a:r>
            <a:r>
              <a:rPr lang="en-US" sz="2800" b="0" i="0" u="none" strike="noStrike" dirty="0"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physicians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 or the practice of medicine. Requiring or devoted to medical treatment. </a:t>
            </a:r>
          </a:p>
          <a:p>
            <a:pPr marL="0" indent="0">
              <a:buNone/>
            </a:pPr>
            <a:r>
              <a:rPr lang="en-US" sz="2800" dirty="0">
                <a:latin typeface="Open Sans" panose="020B0606030504020204" pitchFamily="34" charset="0"/>
              </a:rPr>
              <a:t>Things to look for : </a:t>
            </a:r>
          </a:p>
          <a:p>
            <a:pPr marL="514350" indent="-514350">
              <a:buAutoNum type="arabicPeriod"/>
            </a:pPr>
            <a:r>
              <a:rPr lang="en-US" sz="1800" dirty="0">
                <a:latin typeface="Open Sans" panose="020B0606030504020204" pitchFamily="34" charset="0"/>
              </a:rPr>
              <a:t>Treatments  </a:t>
            </a:r>
          </a:p>
          <a:p>
            <a:pPr marL="514350" indent="-514350">
              <a:buAutoNum type="arabicPeriod"/>
            </a:pPr>
            <a:r>
              <a:rPr lang="en-US" sz="1800" dirty="0">
                <a:latin typeface="Open Sans" panose="020B0606030504020204" pitchFamily="34" charset="0"/>
              </a:rPr>
              <a:t>Trust in Doctors/ Medicine </a:t>
            </a:r>
          </a:p>
          <a:p>
            <a:pPr marL="514350" indent="-514350">
              <a:buAutoNum type="arabicPeriod"/>
            </a:pPr>
            <a:r>
              <a:rPr lang="en-US" sz="1800" dirty="0">
                <a:latin typeface="Open Sans" panose="020B0606030504020204" pitchFamily="34" charset="0"/>
              </a:rPr>
              <a:t>Potential Cures </a:t>
            </a:r>
          </a:p>
          <a:p>
            <a:pPr marL="514350" indent="-514350">
              <a:buAutoNum type="arabicPeriod"/>
            </a:pPr>
            <a:endParaRPr lang="en-US" sz="2800" dirty="0">
              <a:latin typeface="Open Sans" panose="020B0606030504020204" pitchFamily="34" charset="0"/>
            </a:endParaRPr>
          </a:p>
          <a:p>
            <a:pPr marL="514350" indent="-514350">
              <a:buAutoNum type="arabicPeriod"/>
            </a:pPr>
            <a:endParaRPr lang="en-US" sz="2800" dirty="0">
              <a:latin typeface="Open Sans" panose="020B0606030504020204" pitchFamily="34" charset="0"/>
            </a:endParaRPr>
          </a:p>
          <a:p>
            <a:pPr marL="514350" indent="-514350">
              <a:buAutoNum type="arabicPeriod"/>
            </a:pPr>
            <a:endParaRPr lang="en-US" sz="2800" b="0" i="0" dirty="0">
              <a:effectLst/>
              <a:latin typeface="Open Sans" panose="020B0606030504020204" pitchFamily="34" charset="0"/>
            </a:endParaRPr>
          </a:p>
          <a:p>
            <a:pPr marL="514350" indent="-514350">
              <a:buAutoNum type="arabicPeriod"/>
            </a:pPr>
            <a:endParaRPr lang="en-US" sz="2800" b="0" i="0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023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1661-F210-8456-7233-5FD3FE0E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Group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89B7E-5D57-5801-0EF6-BE75813A3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600" u="sng" dirty="0"/>
              <a:t>Define Political:  </a:t>
            </a:r>
          </a:p>
          <a:p>
            <a:pPr marL="0" indent="0" algn="l" fontAlgn="base">
              <a:buNone/>
            </a:pPr>
            <a:r>
              <a:rPr lang="en-US" sz="2800" dirty="0">
                <a:latin typeface="Open Sans" panose="020B0606030504020204" pitchFamily="34" charset="0"/>
              </a:rPr>
              <a:t>O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f or relating to government, a government, or the conduct of government.</a:t>
            </a:r>
          </a:p>
          <a:p>
            <a:pPr marL="0" indent="0" algn="l" fontAlgn="base">
              <a:buNone/>
            </a:pPr>
            <a:r>
              <a:rPr lang="en-US" sz="2800" b="1" i="0" dirty="0">
                <a:effectLst/>
                <a:latin typeface="inherit"/>
              </a:rPr>
              <a:t> </a:t>
            </a:r>
            <a:r>
              <a:rPr lang="en-US" sz="2800" dirty="0">
                <a:latin typeface="Open Sans" panose="020B0606030504020204" pitchFamily="34" charset="0"/>
              </a:rPr>
              <a:t>O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f, relating to, or concerned with the making as distinguished from the administration of governmental </a:t>
            </a:r>
            <a:r>
              <a:rPr lang="en-US" sz="2800" b="0" i="0" u="none" strike="noStrike" dirty="0"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policy</a:t>
            </a:r>
            <a:r>
              <a:rPr lang="en-US" sz="2800" b="0" i="0" u="none" strike="noStrike" dirty="0"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 algn="l" fontAlgn="base">
              <a:buNone/>
            </a:pPr>
            <a:r>
              <a:rPr lang="en-US" sz="2800" b="0" i="0" dirty="0">
                <a:effectLst/>
                <a:latin typeface="Open Sans" panose="020B0606030504020204" pitchFamily="34" charset="0"/>
              </a:rPr>
              <a:t>Things to look </a:t>
            </a:r>
            <a:r>
              <a:rPr lang="en-US" sz="2800" b="0" i="0">
                <a:effectLst/>
                <a:latin typeface="Open Sans" panose="020B0606030504020204" pitchFamily="34" charset="0"/>
              </a:rPr>
              <a:t>for: </a:t>
            </a:r>
          </a:p>
          <a:p>
            <a:pPr marL="0" indent="0" algn="l" fontAlgn="base">
              <a:buNone/>
            </a:pPr>
            <a:r>
              <a:rPr lang="en-US" sz="2800" b="0" i="0">
                <a:effectLst/>
                <a:latin typeface="Open Sans" panose="020B0606030504020204" pitchFamily="34" charset="0"/>
              </a:rPr>
              <a:t>1. 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How did elites handle vast change? </a:t>
            </a:r>
          </a:p>
          <a:p>
            <a:pPr marL="0" indent="0">
              <a:buNone/>
            </a:pPr>
            <a:r>
              <a:rPr lang="en-US" sz="1600" u="sng" dirty="0"/>
              <a:t>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048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59049-3625-2207-64BB-DB2513CA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Religious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AA56E-73D4-50E9-5454-A97D6708B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/>
              <a:t>Define Religious:  </a:t>
            </a:r>
          </a:p>
          <a:p>
            <a:r>
              <a:rPr lang="en-US" sz="2800" dirty="0">
                <a:latin typeface="Open Sans" panose="020B0606030504020204" pitchFamily="34" charset="0"/>
              </a:rPr>
              <a:t>O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f, relating to, or devoted to religious beliefs or observances. </a:t>
            </a:r>
          </a:p>
          <a:p>
            <a:r>
              <a:rPr lang="en-US" sz="2800" dirty="0">
                <a:latin typeface="Open Sans" panose="020B0606030504020204" pitchFamily="34" charset="0"/>
              </a:rPr>
              <a:t>Things to look for: </a:t>
            </a:r>
          </a:p>
          <a:p>
            <a:r>
              <a:rPr lang="en-US" sz="2800" dirty="0">
                <a:latin typeface="Open Sans" panose="020B0606030504020204" pitchFamily="34" charset="0"/>
              </a:rPr>
              <a:t>1. How do religious leaders handle the situation?</a:t>
            </a:r>
          </a:p>
          <a:p>
            <a:r>
              <a:rPr lang="en-US" sz="2800" dirty="0">
                <a:latin typeface="Open Sans" panose="020B0606030504020204" pitchFamily="34" charset="0"/>
              </a:rPr>
              <a:t>2. Does anyone revolt against the church or God </a:t>
            </a:r>
          </a:p>
          <a:p>
            <a:r>
              <a:rPr lang="en-US" sz="2800" dirty="0">
                <a:latin typeface="Open Sans" panose="020B0606030504020204" pitchFamily="34" charset="0"/>
              </a:rPr>
              <a:t>3. Perspective on God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4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40FDB-1E83-E2B4-2557-B58E0DD2A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E3A64-7DC6-B0DF-1C9E-4F1DA48DF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486306"/>
            <a:ext cx="9493250" cy="4371693"/>
          </a:xfrm>
        </p:spPr>
        <p:txBody>
          <a:bodyPr>
            <a:normAutofit/>
          </a:bodyPr>
          <a:lstStyle/>
          <a:p>
            <a:r>
              <a:rPr lang="en-US" sz="1600" dirty="0"/>
              <a:t>Define Social:</a:t>
            </a:r>
          </a:p>
          <a:p>
            <a:pPr marL="0" indent="0">
              <a:buNone/>
            </a:pPr>
            <a:r>
              <a:rPr lang="en-US" sz="2800" dirty="0">
                <a:latin typeface="Open Sans" panose="020B0606030504020204" pitchFamily="34" charset="0"/>
              </a:rPr>
              <a:t>R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elating to human </a:t>
            </a:r>
            <a:r>
              <a:rPr lang="en-US" sz="2800" b="0" i="0" u="none" strike="noStrike" dirty="0"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society</a:t>
            </a:r>
            <a:r>
              <a:rPr lang="en-US" sz="2800" b="0" i="0" dirty="0">
                <a:effectLst/>
                <a:latin typeface="Open Sans" panose="020B0606030504020204" pitchFamily="34" charset="0"/>
              </a:rPr>
              <a:t>, the interaction of the individual and the group, or the welfare of human beings as members of society. </a:t>
            </a:r>
          </a:p>
          <a:p>
            <a:pPr marL="0" indent="0">
              <a:buNone/>
            </a:pPr>
            <a:r>
              <a:rPr lang="en-US" sz="1800" dirty="0"/>
              <a:t>Things to look for : </a:t>
            </a:r>
          </a:p>
          <a:p>
            <a:pPr marL="342900" indent="-342900">
              <a:buAutoNum type="arabicPeriod"/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Disruption of feudal system patterns,</a:t>
            </a:r>
          </a:p>
          <a:p>
            <a:pPr marL="342900" indent="-342900">
              <a:buAutoNum type="arabicPeriod"/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Rise in racism </a:t>
            </a:r>
          </a:p>
          <a:p>
            <a:pPr marL="342900" indent="-342900">
              <a:buAutoNum type="arabicPeriod"/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Decrease in building families </a:t>
            </a:r>
          </a:p>
          <a:p>
            <a:pPr marL="342900" indent="-342900">
              <a:buAutoNum type="arabicPeriod"/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Jobs Lost </a:t>
            </a:r>
          </a:p>
          <a:p>
            <a:pPr marL="342900" indent="-342900">
              <a:buAutoNum type="arabicPeriod"/>
            </a:pPr>
            <a:endParaRPr 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75998"/>
      </p:ext>
    </p:extLst>
  </p:cSld>
  <p:clrMapOvr>
    <a:masterClrMapping/>
  </p:clrMapOvr>
</p:sld>
</file>

<file path=ppt/theme/theme1.xml><?xml version="1.0" encoding="utf-8"?>
<a:theme xmlns:a="http://schemas.openxmlformats.org/drawingml/2006/main" name="Afterhours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hoursVTI" id="{90A150B1-9C08-42C7-B4E0-C1D732064FA1}" vid="{A6104589-8A83-4A64-B7F1-AAF946A405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252</Words>
  <Application>Microsoft Macintosh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Consolas</vt:lpstr>
      <vt:lpstr>Franklin Gothic Heavy</vt:lpstr>
      <vt:lpstr>inherit</vt:lpstr>
      <vt:lpstr>Open Sans</vt:lpstr>
      <vt:lpstr>Times</vt:lpstr>
      <vt:lpstr>AfterhoursVTI</vt:lpstr>
      <vt:lpstr>Black Death Group Vocab Breakdown</vt:lpstr>
      <vt:lpstr>Economics Group</vt:lpstr>
      <vt:lpstr>Medical Group </vt:lpstr>
      <vt:lpstr>Political Group </vt:lpstr>
      <vt:lpstr>Religious Group</vt:lpstr>
      <vt:lpstr>Social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Death Group Vocab Breakdown</dc:title>
  <dc:creator>Byrd, Daniel</dc:creator>
  <cp:lastModifiedBy>Jada Kohlmeier</cp:lastModifiedBy>
  <cp:revision>2</cp:revision>
  <dcterms:created xsi:type="dcterms:W3CDTF">2024-01-24T19:25:20Z</dcterms:created>
  <dcterms:modified xsi:type="dcterms:W3CDTF">2024-02-01T16:57:18Z</dcterms:modified>
</cp:coreProperties>
</file>