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2" d="100"/>
          <a:sy n="62" d="100"/>
        </p:scale>
        <p:origin x="-138" y="-84"/>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181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9D920-CBC2-45DE-9C3B-03E16470528B}" type="datetimeFigureOut">
              <a:rPr lang="en-US" smtClean="0"/>
              <a:pPr/>
              <a:t>10/20/2010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116555-975B-474A-A578-EAD274BA0A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  </a:t>
            </a:r>
          </a:p>
          <a:p>
            <a:endParaRPr lang="en-US" dirty="0"/>
          </a:p>
          <a:p>
            <a:r>
              <a:rPr lang="en-US" dirty="0" smtClean="0"/>
              <a:t>We are the delegation from the American Colony of Georgia, and we plan to sign the Declaration of Independence at the second meeting of the Continental Congress..  Georgians have traditionally been loyal to the crown.  However, because the problems with the British have gotten so much worse, we feel like we can no longer support the crown.</a:t>
            </a:r>
          </a:p>
          <a:p>
            <a:endParaRPr lang="en-US" dirty="0"/>
          </a:p>
          <a:p>
            <a:r>
              <a:rPr lang="en-US" dirty="0" smtClean="0"/>
              <a:t>Today, we will be explaining to you why the colonists of Georgia, who we represent, feel like we must declare our independence from Great Britain.</a:t>
            </a:r>
            <a:endParaRPr lang="en-US" dirty="0"/>
          </a:p>
        </p:txBody>
      </p:sp>
      <p:sp>
        <p:nvSpPr>
          <p:cNvPr id="4" name="Slide Number Placeholder 3"/>
          <p:cNvSpPr>
            <a:spLocks noGrp="1"/>
          </p:cNvSpPr>
          <p:nvPr>
            <p:ph type="sldNum" sz="quarter" idx="10"/>
          </p:nvPr>
        </p:nvSpPr>
        <p:spPr/>
        <p:txBody>
          <a:bodyPr/>
          <a:lstStyle/>
          <a:p>
            <a:fld id="{AD116555-975B-474A-A578-EAD274BA0A6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a:t>
            </a:r>
          </a:p>
          <a:p>
            <a:endParaRPr lang="en-US" dirty="0" smtClean="0"/>
          </a:p>
          <a:p>
            <a:r>
              <a:rPr lang="en-US" dirty="0" smtClean="0"/>
              <a:t>We think that if people have to pay taxes, they should have a say in their government.  The king has raised our taxes many times.  This makes buying goods from England very expensive. However, we still don’t have any representation in Parliament.  </a:t>
            </a:r>
          </a:p>
          <a:p>
            <a:endParaRPr lang="en-US" dirty="0"/>
          </a:p>
          <a:p>
            <a:r>
              <a:rPr lang="en-US" dirty="0" smtClean="0"/>
              <a:t>We  have tried to find a solution, or compromise over this situation.  Instead of compromising, the British have continued to raise our taxes.  </a:t>
            </a:r>
          </a:p>
          <a:p>
            <a:endParaRPr lang="en-US" dirty="0"/>
          </a:p>
          <a:p>
            <a:r>
              <a:rPr lang="en-US" dirty="0" smtClean="0"/>
              <a:t>As  the popular Patriot slogan goes, “No taxation without representation!”  We are no longer willing to pay these high taxes to a government in which we have no active part.</a:t>
            </a:r>
            <a:endParaRPr lang="en-US" dirty="0"/>
          </a:p>
        </p:txBody>
      </p:sp>
      <p:sp>
        <p:nvSpPr>
          <p:cNvPr id="4" name="Slide Number Placeholder 3"/>
          <p:cNvSpPr>
            <a:spLocks noGrp="1"/>
          </p:cNvSpPr>
          <p:nvPr>
            <p:ph type="sldNum" sz="quarter" idx="10"/>
          </p:nvPr>
        </p:nvSpPr>
        <p:spPr/>
        <p:txBody>
          <a:bodyPr/>
          <a:lstStyle/>
          <a:p>
            <a:fld id="{AD116555-975B-474A-A578-EAD274BA0A6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a:t>
            </a:r>
          </a:p>
          <a:p>
            <a:r>
              <a:rPr lang="en-US" dirty="0" smtClean="0"/>
              <a:t>The British system of mercantilism hurts colonial farmers.   </a:t>
            </a:r>
          </a:p>
          <a:p>
            <a:endParaRPr lang="en-US" dirty="0"/>
          </a:p>
          <a:p>
            <a:r>
              <a:rPr lang="en-US" dirty="0" smtClean="0"/>
              <a:t>Colonial farmers are forced to sell their goods at low prices to the British.  If they were free to do so, colonial farmers could probably get much higher prices for their goods from the French, or traders from other nations.  Farmers should be allowed to sell their goods for a fair price to whoever they want to sell to.  Colonial farmers would make more money this way.</a:t>
            </a:r>
          </a:p>
          <a:p>
            <a:endParaRPr lang="en-US" dirty="0"/>
          </a:p>
          <a:p>
            <a:r>
              <a:rPr lang="en-US" dirty="0" smtClean="0"/>
              <a:t>Georgia has many farmers.  So, this is a major issue for our colony.  Our farmers could expand their farms and improve their situation if they could sell their goods to who they wanted to, at a fair price.  </a:t>
            </a:r>
          </a:p>
          <a:p>
            <a:endParaRPr lang="en-US" dirty="0"/>
          </a:p>
          <a:p>
            <a:r>
              <a:rPr lang="en-US" dirty="0" smtClean="0"/>
              <a:t>Thomas Paine said, in his pamphlet, Common Sense, “It is so far true of England, that the same tyranny which drove the first immigrants from home, pursues their descendants still.”</a:t>
            </a:r>
          </a:p>
          <a:p>
            <a:endParaRPr lang="en-US" dirty="0"/>
          </a:p>
          <a:p>
            <a:r>
              <a:rPr lang="en-US" dirty="0" smtClean="0"/>
              <a:t>What this means is that the British are still treating the people in the colonies the same bad ways that made those people want to leave Great Britain in the first place.  So, unless we declare independence, nothing is going to change.</a:t>
            </a:r>
          </a:p>
        </p:txBody>
      </p:sp>
      <p:sp>
        <p:nvSpPr>
          <p:cNvPr id="4" name="Slide Number Placeholder 3"/>
          <p:cNvSpPr>
            <a:spLocks noGrp="1"/>
          </p:cNvSpPr>
          <p:nvPr>
            <p:ph type="sldNum" sz="quarter" idx="10"/>
          </p:nvPr>
        </p:nvSpPr>
        <p:spPr/>
        <p:txBody>
          <a:bodyPr/>
          <a:lstStyle/>
          <a:p>
            <a:fld id="{AD116555-975B-474A-A578-EAD274BA0A6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a:t>
            </a:r>
          </a:p>
          <a:p>
            <a:endParaRPr lang="en-US" dirty="0" smtClean="0"/>
          </a:p>
          <a:p>
            <a:r>
              <a:rPr lang="en-US" dirty="0" smtClean="0"/>
              <a:t>Our third major concern is the way that the British are treating the colonists in other places, mainly Massachusetts.  We are afraid that this harsh treatment will eventually spread to other colonies, including Georgia.</a:t>
            </a:r>
          </a:p>
          <a:p>
            <a:endParaRPr lang="en-US" dirty="0"/>
          </a:p>
          <a:p>
            <a:r>
              <a:rPr lang="en-US" dirty="0" smtClean="0"/>
              <a:t>We feel like these things are intolerable:</a:t>
            </a:r>
          </a:p>
          <a:p>
            <a:pPr marL="228600" indent="-228600">
              <a:buAutoNum type="arabicPeriod"/>
            </a:pPr>
            <a:r>
              <a:rPr lang="en-US" dirty="0" smtClean="0"/>
              <a:t>The Quartering of Soldiers.:  This allows British soldiers to live in somebody’s house, uninvited, for as long as they want.  Our homes belong to us, not to the British.  </a:t>
            </a:r>
          </a:p>
          <a:p>
            <a:pPr marL="228600" indent="-228600">
              <a:buAutoNum type="arabicPeriod"/>
            </a:pPr>
            <a:r>
              <a:rPr lang="en-US" dirty="0" smtClean="0"/>
              <a:t>Searching people’s homes:  The British are searching people’s homes without having a reason to do so.  This is terrorizing the citizens of Boston and other places.  </a:t>
            </a:r>
          </a:p>
          <a:p>
            <a:pPr marL="228600" indent="-228600">
              <a:buAutoNum type="arabicPeriod"/>
            </a:pPr>
            <a:r>
              <a:rPr lang="en-US" dirty="0" smtClean="0"/>
              <a:t>The closing of Boston Harbor:  This act closed one of our busiest port cities in the colonies.  This will hurt the economy of all colonies.  </a:t>
            </a:r>
            <a:endParaRPr lang="en-US" dirty="0"/>
          </a:p>
          <a:p>
            <a:pPr marL="228600" indent="-228600">
              <a:buAutoNum type="arabicPeriod"/>
            </a:pPr>
            <a:endParaRPr lang="en-US" dirty="0" smtClean="0"/>
          </a:p>
          <a:p>
            <a:pPr marL="228600" indent="-228600"/>
            <a:r>
              <a:rPr lang="en-US" dirty="0" smtClean="0"/>
              <a:t>We feel like these rules, known as the “Intolerable Acts,” are something that the colonies can no longer live with.  So, to borrow the words of Patrick Henry, “Give me liberty, or give me death!”</a:t>
            </a:r>
            <a:endParaRPr lang="en-US" dirty="0"/>
          </a:p>
        </p:txBody>
      </p:sp>
      <p:sp>
        <p:nvSpPr>
          <p:cNvPr id="4" name="Slide Number Placeholder 3"/>
          <p:cNvSpPr>
            <a:spLocks noGrp="1"/>
          </p:cNvSpPr>
          <p:nvPr>
            <p:ph type="sldNum" sz="quarter" idx="10"/>
          </p:nvPr>
        </p:nvSpPr>
        <p:spPr/>
        <p:txBody>
          <a:bodyPr/>
          <a:lstStyle/>
          <a:p>
            <a:fld id="{AD116555-975B-474A-A578-EAD274BA0A6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a:t>
            </a:r>
          </a:p>
          <a:p>
            <a:endParaRPr lang="en-US" dirty="0"/>
          </a:p>
          <a:p>
            <a:r>
              <a:rPr lang="en-US" dirty="0" smtClean="0"/>
              <a:t>Our opponents might tell you that patriots are violent traitors who terrorize law abiding people.  Well, we say that the British laws have become completely unjust, and we have the right to refuse to obey them.</a:t>
            </a:r>
          </a:p>
          <a:p>
            <a:endParaRPr lang="en-US" dirty="0"/>
          </a:p>
          <a:p>
            <a:r>
              <a:rPr lang="en-US" dirty="0" smtClean="0"/>
              <a:t>Our opponents might tell you that declaring independence will lead to war.  This may be true, but we say that we have tried every peaceful way to compromise with King George.  We have tried to find a peaceful solution, but the British have left us no choice but to declare independence.  </a:t>
            </a:r>
            <a:endParaRPr lang="en-US" dirty="0"/>
          </a:p>
        </p:txBody>
      </p:sp>
      <p:sp>
        <p:nvSpPr>
          <p:cNvPr id="4" name="Slide Number Placeholder 3"/>
          <p:cNvSpPr>
            <a:spLocks noGrp="1"/>
          </p:cNvSpPr>
          <p:nvPr>
            <p:ph type="sldNum" sz="quarter" idx="10"/>
          </p:nvPr>
        </p:nvSpPr>
        <p:spPr/>
        <p:txBody>
          <a:bodyPr/>
          <a:lstStyle/>
          <a:p>
            <a:fld id="{AD116555-975B-474A-A578-EAD274BA0A6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FOR SPEECH:</a:t>
            </a:r>
          </a:p>
          <a:p>
            <a:endParaRPr lang="en-US" dirty="0"/>
          </a:p>
          <a:p>
            <a:r>
              <a:rPr lang="en-US" dirty="0" smtClean="0"/>
              <a:t>In conclusion, I would like to go over our three reasons to declare independence from Great Britain: </a:t>
            </a:r>
          </a:p>
          <a:p>
            <a:pPr marL="228600" indent="-228600">
              <a:buAutoNum type="arabicPeriod"/>
            </a:pPr>
            <a:r>
              <a:rPr lang="en-US" dirty="0" smtClean="0"/>
              <a:t>“no taxation without representation”</a:t>
            </a:r>
          </a:p>
          <a:p>
            <a:pPr marL="228600" indent="-228600">
              <a:buAutoNum type="arabicPeriod"/>
            </a:pPr>
            <a:r>
              <a:rPr lang="en-US" dirty="0" smtClean="0"/>
              <a:t>English mercantilism hurts colonial farmers.</a:t>
            </a:r>
          </a:p>
          <a:p>
            <a:pPr marL="228600" indent="-228600">
              <a:buAutoNum type="arabicPeriod"/>
            </a:pPr>
            <a:r>
              <a:rPr lang="en-US" dirty="0" smtClean="0"/>
              <a:t>We won’t accept the Intolerable rules and harsh treatment by the British any more. </a:t>
            </a:r>
          </a:p>
          <a:p>
            <a:pPr marL="228600" indent="-228600"/>
            <a:endParaRPr lang="en-US" dirty="0" smtClean="0"/>
          </a:p>
          <a:p>
            <a:pPr marL="228600" indent="-228600"/>
            <a:r>
              <a:rPr lang="en-US" dirty="0" smtClean="0"/>
              <a:t>The delegates from the colony of Georgia will be signing the Declaration of Independence.</a:t>
            </a:r>
            <a:endParaRPr lang="en-US" dirty="0"/>
          </a:p>
        </p:txBody>
      </p:sp>
      <p:sp>
        <p:nvSpPr>
          <p:cNvPr id="4" name="Slide Number Placeholder 3"/>
          <p:cNvSpPr>
            <a:spLocks noGrp="1"/>
          </p:cNvSpPr>
          <p:nvPr>
            <p:ph type="sldNum" sz="quarter" idx="10"/>
          </p:nvPr>
        </p:nvSpPr>
        <p:spPr/>
        <p:txBody>
          <a:bodyPr/>
          <a:lstStyle/>
          <a:p>
            <a:fld id="{AD116555-975B-474A-A578-EAD274BA0A6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16" name="Slide Number Placeholder 15"/>
          <p:cNvSpPr>
            <a:spLocks noGrp="1"/>
          </p:cNvSpPr>
          <p:nvPr>
            <p:ph type="sldNum" sz="quarter" idx="11"/>
          </p:nvPr>
        </p:nvSpPr>
        <p:spPr/>
        <p:txBody>
          <a:bodyPr/>
          <a:lstStyle/>
          <a:p>
            <a:fld id="{6A453DF4-E0DC-4708-99E8-77CED52CD83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53DF4-E0DC-4708-99E8-77CED52CD8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53DF4-E0DC-4708-99E8-77CED52CD8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D25010CD-61F8-4E07-BE1D-A106C0ECA8F9}" type="datetimeFigureOut">
              <a:rPr lang="en-US" smtClean="0"/>
              <a:pPr/>
              <a:t>10/20/2010</a:t>
            </a:fld>
            <a:endParaRPr lang="en-US"/>
          </a:p>
        </p:txBody>
      </p:sp>
      <p:sp>
        <p:nvSpPr>
          <p:cNvPr id="15" name="Slide Number Placeholder 14"/>
          <p:cNvSpPr>
            <a:spLocks noGrp="1"/>
          </p:cNvSpPr>
          <p:nvPr>
            <p:ph type="sldNum" sz="quarter" idx="15"/>
          </p:nvPr>
        </p:nvSpPr>
        <p:spPr/>
        <p:txBody>
          <a:bodyPr/>
          <a:lstStyle>
            <a:lvl1pPr algn="ctr">
              <a:defRPr/>
            </a:lvl1pPr>
          </a:lstStyle>
          <a:p>
            <a:fld id="{6A453DF4-E0DC-4708-99E8-77CED52CD83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453DF4-E0DC-4708-99E8-77CED52CD83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453DF4-E0DC-4708-99E8-77CED52CD83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6A453DF4-E0DC-4708-99E8-77CED52CD83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453DF4-E0DC-4708-99E8-77CED52CD83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453DF4-E0DC-4708-99E8-77CED52CD8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D25010CD-61F8-4E07-BE1D-A106C0ECA8F9}" type="datetimeFigureOut">
              <a:rPr lang="en-US" smtClean="0"/>
              <a:pPr/>
              <a:t>10/20/2010</a:t>
            </a:fld>
            <a:endParaRPr lang="en-US"/>
          </a:p>
        </p:txBody>
      </p:sp>
      <p:sp>
        <p:nvSpPr>
          <p:cNvPr id="9" name="Slide Number Placeholder 8"/>
          <p:cNvSpPr>
            <a:spLocks noGrp="1"/>
          </p:cNvSpPr>
          <p:nvPr>
            <p:ph type="sldNum" sz="quarter" idx="15"/>
          </p:nvPr>
        </p:nvSpPr>
        <p:spPr/>
        <p:txBody>
          <a:bodyPr/>
          <a:lstStyle/>
          <a:p>
            <a:fld id="{6A453DF4-E0DC-4708-99E8-77CED52CD83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25010CD-61F8-4E07-BE1D-A106C0ECA8F9}" type="datetimeFigureOut">
              <a:rPr lang="en-US" smtClean="0"/>
              <a:pPr/>
              <a:t>10/20/2010</a:t>
            </a:fld>
            <a:endParaRPr lang="en-US"/>
          </a:p>
        </p:txBody>
      </p:sp>
      <p:sp>
        <p:nvSpPr>
          <p:cNvPr id="9" name="Slide Number Placeholder 8"/>
          <p:cNvSpPr>
            <a:spLocks noGrp="1"/>
          </p:cNvSpPr>
          <p:nvPr>
            <p:ph type="sldNum" sz="quarter" idx="11"/>
          </p:nvPr>
        </p:nvSpPr>
        <p:spPr/>
        <p:txBody>
          <a:bodyPr/>
          <a:lstStyle/>
          <a:p>
            <a:fld id="{6A453DF4-E0DC-4708-99E8-77CED52CD83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25010CD-61F8-4E07-BE1D-A106C0ECA8F9}" type="datetimeFigureOut">
              <a:rPr lang="en-US" smtClean="0"/>
              <a:pPr/>
              <a:t>10/20/2010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A453DF4-E0DC-4708-99E8-77CED52CD83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657600"/>
            <a:ext cx="8406150" cy="2667000"/>
          </a:xfrm>
        </p:spPr>
        <p:txBody>
          <a:bodyPr>
            <a:normAutofit/>
          </a:bodyPr>
          <a:lstStyle/>
          <a:p>
            <a:r>
              <a:rPr lang="en-US" sz="2800" dirty="0" smtClean="0"/>
              <a:t>We are the delegation from the American Colony of Georgia, and we plan to sign the Declaration of Independence at the Second Meeting of the Continental Congress</a:t>
            </a:r>
          </a:p>
          <a:p>
            <a:endParaRPr lang="en-US" sz="2800" dirty="0" smtClean="0"/>
          </a:p>
          <a:p>
            <a:r>
              <a:rPr lang="en-US" sz="1400" dirty="0" smtClean="0">
                <a:solidFill>
                  <a:schemeClr val="tx1"/>
                </a:solidFill>
              </a:rPr>
              <a:t>Group Members:  Jane, Josh, Joe, and Jessie</a:t>
            </a:r>
            <a:endParaRPr lang="en-US" sz="1200" dirty="0">
              <a:solidFill>
                <a:schemeClr val="tx1"/>
              </a:solidFill>
            </a:endParaRPr>
          </a:p>
        </p:txBody>
      </p:sp>
      <p:sp>
        <p:nvSpPr>
          <p:cNvPr id="2" name="Title 1"/>
          <p:cNvSpPr>
            <a:spLocks noGrp="1"/>
          </p:cNvSpPr>
          <p:nvPr>
            <p:ph type="ctrTitle"/>
          </p:nvPr>
        </p:nvSpPr>
        <p:spPr>
          <a:xfrm>
            <a:off x="457200" y="304800"/>
            <a:ext cx="8410136" cy="2301240"/>
          </a:xfrm>
        </p:spPr>
        <p:txBody>
          <a:bodyPr>
            <a:normAutofit/>
          </a:bodyPr>
          <a:lstStyle/>
          <a:p>
            <a:r>
              <a:rPr lang="en-US" sz="6600" dirty="0" smtClean="0"/>
              <a:t>Continental Congress </a:t>
            </a:r>
            <a:br>
              <a:rPr lang="en-US" sz="6600" dirty="0" smtClean="0"/>
            </a:br>
            <a:r>
              <a:rPr lang="en-US" sz="6600" dirty="0" smtClean="0"/>
              <a:t>Georgia Delegation</a:t>
            </a: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95800"/>
          </a:xfrm>
        </p:spPr>
        <p:txBody>
          <a:bodyPr/>
          <a:lstStyle/>
          <a:p>
            <a:r>
              <a:rPr lang="en-US" dirty="0" smtClean="0"/>
              <a:t>We think that if people have to pay taxes, they should have a say in their government.</a:t>
            </a:r>
            <a:endParaRPr lang="en-US" dirty="0"/>
          </a:p>
        </p:txBody>
      </p:sp>
      <p:sp>
        <p:nvSpPr>
          <p:cNvPr id="4" name="Rounded Rectangle 3"/>
          <p:cNvSpPr/>
          <p:nvPr/>
        </p:nvSpPr>
        <p:spPr>
          <a:xfrm>
            <a:off x="533400" y="304800"/>
            <a:ext cx="8077200" cy="12192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762000" y="152400"/>
            <a:ext cx="7924800" cy="1447800"/>
          </a:xfrm>
        </p:spPr>
        <p:txBody>
          <a:bodyPr>
            <a:normAutofit fontScale="90000"/>
          </a:bodyPr>
          <a:lstStyle/>
          <a:p>
            <a:r>
              <a:rPr lang="en-US" dirty="0" smtClean="0">
                <a:solidFill>
                  <a:schemeClr val="bg1"/>
                </a:solidFill>
              </a:rPr>
              <a:t>“No taxation without representation!”  </a:t>
            </a:r>
            <a:br>
              <a:rPr lang="en-US" dirty="0" smtClean="0">
                <a:solidFill>
                  <a:schemeClr val="bg1"/>
                </a:solidFill>
              </a:rPr>
            </a:br>
            <a:r>
              <a:rPr lang="en-US" dirty="0" smtClean="0">
                <a:solidFill>
                  <a:schemeClr val="bg1"/>
                </a:solidFill>
              </a:rPr>
              <a:t>					</a:t>
            </a:r>
            <a:r>
              <a:rPr lang="en-US" sz="3100" dirty="0" smtClean="0">
                <a:solidFill>
                  <a:schemeClr val="bg1"/>
                </a:solidFill>
              </a:rPr>
              <a:t>- Patriot slogan</a:t>
            </a:r>
            <a:endParaRPr lang="en-US" dirty="0">
              <a:solidFill>
                <a:schemeClr val="bg1"/>
              </a:solidFill>
            </a:endParaRPr>
          </a:p>
        </p:txBody>
      </p:sp>
      <p:pic>
        <p:nvPicPr>
          <p:cNvPr id="1026" name="Picture 2" descr="http://baggas.com/wp/wp-content/uploads/boston.jpg"/>
          <p:cNvPicPr>
            <a:picLocks noChangeAspect="1" noChangeArrowheads="1"/>
          </p:cNvPicPr>
          <p:nvPr/>
        </p:nvPicPr>
        <p:blipFill>
          <a:blip r:embed="rId3"/>
          <a:srcRect/>
          <a:stretch>
            <a:fillRect/>
          </a:stretch>
        </p:blipFill>
        <p:spPr bwMode="auto">
          <a:xfrm>
            <a:off x="1524000" y="2514600"/>
            <a:ext cx="6172200" cy="386043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believe that the British system of mercantilism hurts colonial farmers. </a:t>
            </a:r>
          </a:p>
          <a:p>
            <a:r>
              <a:rPr lang="en-US" dirty="0" smtClean="0"/>
              <a:t>“It is so far true of England, that the same tyranny which drove the first emigrants from home, pursues their descendants still.”  - Thomas Paine</a:t>
            </a:r>
            <a:endParaRPr lang="en-US" dirty="0"/>
          </a:p>
        </p:txBody>
      </p:sp>
      <p:sp>
        <p:nvSpPr>
          <p:cNvPr id="4" name="Rounded Rectangle 3"/>
          <p:cNvSpPr/>
          <p:nvPr/>
        </p:nvSpPr>
        <p:spPr>
          <a:xfrm>
            <a:off x="533400" y="304800"/>
            <a:ext cx="8077200" cy="10668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smtClean="0">
                <a:solidFill>
                  <a:schemeClr val="bg1"/>
                </a:solidFill>
              </a:rPr>
              <a:t>   Mercantilism</a:t>
            </a:r>
            <a:endParaRPr lang="en-US" dirty="0">
              <a:solidFill>
                <a:schemeClr val="bg1"/>
              </a:solidFill>
            </a:endParaRPr>
          </a:p>
        </p:txBody>
      </p:sp>
      <p:pic>
        <p:nvPicPr>
          <p:cNvPr id="15362" name="Picture 2" descr="C:\Documents and Settings\stephensonb\Local Settings\Temporary Internet Files\Content.IE5\F3R2SACD\MP900402300[1].jpg"/>
          <p:cNvPicPr>
            <a:picLocks noChangeAspect="1" noChangeArrowheads="1"/>
          </p:cNvPicPr>
          <p:nvPr/>
        </p:nvPicPr>
        <p:blipFill>
          <a:blip r:embed="rId3" cstate="print"/>
          <a:srcRect/>
          <a:stretch>
            <a:fillRect/>
          </a:stretch>
        </p:blipFill>
        <p:spPr bwMode="auto">
          <a:xfrm>
            <a:off x="5181600" y="3733800"/>
            <a:ext cx="3276600" cy="2621280"/>
          </a:xfrm>
          <a:prstGeom prst="rect">
            <a:avLst/>
          </a:prstGeom>
          <a:noFill/>
        </p:spPr>
      </p:pic>
      <p:pic>
        <p:nvPicPr>
          <p:cNvPr id="15363" name="Picture 3" descr="C:\Documents and Settings\stephensonb\Local Settings\Temporary Internet Files\Content.IE5\DPH0HVY2\MC900149870[1].wmf"/>
          <p:cNvPicPr>
            <a:picLocks noChangeAspect="1" noChangeArrowheads="1"/>
          </p:cNvPicPr>
          <p:nvPr/>
        </p:nvPicPr>
        <p:blipFill>
          <a:blip r:embed="rId4"/>
          <a:srcRect/>
          <a:stretch>
            <a:fillRect/>
          </a:stretch>
        </p:blipFill>
        <p:spPr bwMode="auto">
          <a:xfrm>
            <a:off x="1066800" y="3810000"/>
            <a:ext cx="3048000" cy="257812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5867400" cy="4572000"/>
          </a:xfrm>
        </p:spPr>
        <p:txBody>
          <a:bodyPr/>
          <a:lstStyle/>
          <a:p>
            <a:r>
              <a:rPr lang="en-US" dirty="0" smtClean="0"/>
              <a:t>We are concerned that the unfair British treatment of the colonists in Massachusetts will spread to other colonies</a:t>
            </a:r>
          </a:p>
          <a:p>
            <a:r>
              <a:rPr lang="en-US" dirty="0" smtClean="0"/>
              <a:t>Examples:  the quartering of soldiers, searches of homes, and the closing of Boston Harbor.</a:t>
            </a:r>
          </a:p>
          <a:p>
            <a:r>
              <a:rPr lang="en-US" dirty="0" smtClean="0"/>
              <a:t>“Give me liberty or give me death!” – Patrick Henry</a:t>
            </a:r>
            <a:endParaRPr lang="en-US" dirty="0"/>
          </a:p>
        </p:txBody>
      </p:sp>
      <p:sp>
        <p:nvSpPr>
          <p:cNvPr id="4" name="Rounded Rectangle 3"/>
          <p:cNvSpPr/>
          <p:nvPr/>
        </p:nvSpPr>
        <p:spPr>
          <a:xfrm>
            <a:off x="457200" y="228600"/>
            <a:ext cx="8153400" cy="12192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smtClean="0">
                <a:solidFill>
                  <a:schemeClr val="bg1"/>
                </a:solidFill>
              </a:rPr>
              <a:t>British treatment of Colonists</a:t>
            </a:r>
            <a:endParaRPr lang="en-US" dirty="0">
              <a:solidFill>
                <a:schemeClr val="bg1"/>
              </a:solidFill>
            </a:endParaRPr>
          </a:p>
        </p:txBody>
      </p:sp>
      <p:pic>
        <p:nvPicPr>
          <p:cNvPr id="16386" name="Picture 2" descr="C:\Documents and Settings\stephensonb\Local Settings\Temporary Internet Files\Content.IE5\2DGQVTE7\MC900149426[1].wmf"/>
          <p:cNvPicPr>
            <a:picLocks noChangeAspect="1" noChangeArrowheads="1"/>
          </p:cNvPicPr>
          <p:nvPr/>
        </p:nvPicPr>
        <p:blipFill>
          <a:blip r:embed="rId3"/>
          <a:srcRect/>
          <a:stretch>
            <a:fillRect/>
          </a:stretch>
        </p:blipFill>
        <p:spPr bwMode="auto">
          <a:xfrm>
            <a:off x="5867400" y="1600200"/>
            <a:ext cx="2971800" cy="45228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lstStyle/>
          <a:p>
            <a:pPr>
              <a:buNone/>
            </a:pPr>
            <a:r>
              <a:rPr lang="en-US" sz="3200" u="sng" dirty="0" smtClean="0"/>
              <a:t>Our opponents might say:</a:t>
            </a:r>
          </a:p>
          <a:p>
            <a:pPr>
              <a:buNone/>
            </a:pPr>
            <a:r>
              <a:rPr lang="en-US" dirty="0" smtClean="0"/>
              <a:t>-  Patriots are violent traitors who terrorize law abiding people.</a:t>
            </a:r>
          </a:p>
          <a:p>
            <a:pPr>
              <a:buNone/>
            </a:pPr>
            <a:r>
              <a:rPr lang="en-US" dirty="0" smtClean="0"/>
              <a:t>-  Declaring independence will lead to war.</a:t>
            </a:r>
          </a:p>
          <a:p>
            <a:pPr>
              <a:buNone/>
            </a:pPr>
            <a:r>
              <a:rPr lang="en-US" sz="3200" u="sng" dirty="0" smtClean="0"/>
              <a:t>We say:</a:t>
            </a:r>
          </a:p>
          <a:p>
            <a:pPr>
              <a:buFontTx/>
              <a:buChar char="-"/>
            </a:pPr>
            <a:r>
              <a:rPr lang="en-US" dirty="0" smtClean="0"/>
              <a:t>The English laws are unjust, and we have a right not to follow them.</a:t>
            </a:r>
          </a:p>
          <a:p>
            <a:pPr>
              <a:buFontTx/>
              <a:buChar char="-"/>
            </a:pPr>
            <a:r>
              <a:rPr lang="en-US" dirty="0" smtClean="0"/>
              <a:t>We have tried many times to work and compromise with King George.  He has left us no other choice.</a:t>
            </a:r>
          </a:p>
          <a:p>
            <a:pPr>
              <a:buNone/>
            </a:pPr>
            <a:endParaRPr lang="en-US" dirty="0"/>
          </a:p>
        </p:txBody>
      </p:sp>
      <p:sp>
        <p:nvSpPr>
          <p:cNvPr id="4" name="Rounded Rectangle 3"/>
          <p:cNvSpPr/>
          <p:nvPr/>
        </p:nvSpPr>
        <p:spPr>
          <a:xfrm>
            <a:off x="457200" y="304800"/>
            <a:ext cx="8229600" cy="762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57200" y="152400"/>
            <a:ext cx="8229600" cy="914400"/>
          </a:xfrm>
        </p:spPr>
        <p:txBody>
          <a:bodyPr/>
          <a:lstStyle/>
          <a:p>
            <a:r>
              <a:rPr lang="en-US" dirty="0" smtClean="0"/>
              <a:t> </a:t>
            </a:r>
            <a:r>
              <a:rPr lang="en-US" dirty="0" smtClean="0">
                <a:solidFill>
                  <a:schemeClr val="bg1"/>
                </a:solidFill>
              </a:rPr>
              <a:t>Opponent’s Position: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47800"/>
            <a:ext cx="8077200" cy="4572000"/>
          </a:xfrm>
        </p:spPr>
        <p:txBody>
          <a:bodyPr/>
          <a:lstStyle/>
          <a:p>
            <a:pPr marL="514350" indent="-514350">
              <a:buAutoNum type="arabicPeriod"/>
            </a:pPr>
            <a:r>
              <a:rPr lang="en-US" dirty="0" smtClean="0"/>
              <a:t>We should not be taxed without a chance to represent ourselves in Parliament.</a:t>
            </a:r>
          </a:p>
          <a:p>
            <a:pPr marL="514350" indent="-514350">
              <a:buAutoNum type="arabicPeriod"/>
            </a:pPr>
            <a:r>
              <a:rPr lang="en-US" dirty="0" smtClean="0"/>
              <a:t>British mercantilism hurts colonial farmers.</a:t>
            </a:r>
          </a:p>
          <a:p>
            <a:pPr marL="514350" indent="-514350">
              <a:buAutoNum type="arabicPeriod"/>
            </a:pPr>
            <a:r>
              <a:rPr lang="en-US" dirty="0" smtClean="0"/>
              <a:t>We won’t accept the harsh treatment by the British.</a:t>
            </a:r>
            <a:endParaRPr lang="en-US" dirty="0"/>
          </a:p>
        </p:txBody>
      </p:sp>
      <p:sp>
        <p:nvSpPr>
          <p:cNvPr id="4" name="Rounded Rectangle 3"/>
          <p:cNvSpPr/>
          <p:nvPr/>
        </p:nvSpPr>
        <p:spPr>
          <a:xfrm>
            <a:off x="457200" y="152400"/>
            <a:ext cx="8229600" cy="12192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fontScale="90000"/>
          </a:bodyPr>
          <a:lstStyle/>
          <a:p>
            <a:r>
              <a:rPr lang="en-US" dirty="0" smtClean="0">
                <a:solidFill>
                  <a:schemeClr val="bg1"/>
                </a:solidFill>
              </a:rPr>
              <a:t>We want independence from the British because:</a:t>
            </a:r>
            <a:endParaRPr lang="en-US" dirty="0">
              <a:solidFill>
                <a:schemeClr val="bg1"/>
              </a:solidFill>
            </a:endParaRPr>
          </a:p>
        </p:txBody>
      </p:sp>
      <p:pic>
        <p:nvPicPr>
          <p:cNvPr id="17412" name="Picture 4" descr="http://www.ushistory.org/declaration/images/trumbull-large1.jpg"/>
          <p:cNvPicPr>
            <a:picLocks noChangeAspect="1" noChangeArrowheads="1"/>
          </p:cNvPicPr>
          <p:nvPr/>
        </p:nvPicPr>
        <p:blipFill>
          <a:blip r:embed="rId3"/>
          <a:srcRect/>
          <a:stretch>
            <a:fillRect/>
          </a:stretch>
        </p:blipFill>
        <p:spPr bwMode="auto">
          <a:xfrm>
            <a:off x="1524000" y="3318387"/>
            <a:ext cx="6172200" cy="3539613"/>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186</TotalTime>
  <Words>1044</Words>
  <Application>Microsoft Office PowerPoint</Application>
  <PresentationFormat>On-screen Show (4:3)</PresentationFormat>
  <Paragraphs>75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Continental Congress  Georgia Delegation</vt:lpstr>
      <vt:lpstr>“No taxation without representation!”        - Patriot slogan</vt:lpstr>
      <vt:lpstr>   Mercantilism</vt:lpstr>
      <vt:lpstr>British treatment of Colonists</vt:lpstr>
      <vt:lpstr> Opponent’s Position:</vt:lpstr>
      <vt:lpstr>We want independence from the British because:</vt:lpstr>
    </vt:vector>
  </TitlesOfParts>
  <Company>Lee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Continental Congress  Georgia Delegation</dc:title>
  <dc:creator>stephensonb</dc:creator>
  <cp:lastModifiedBy>stephensonb</cp:lastModifiedBy>
  <cp:revision>13</cp:revision>
  <dcterms:created xsi:type="dcterms:W3CDTF">2010-10-14T13:38:58Z</dcterms:created>
  <dcterms:modified xsi:type="dcterms:W3CDTF">2010-10-20T11:51:40Z</dcterms:modified>
</cp:coreProperties>
</file>