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Afrikansans Solution</a:t>
            </a:r>
          </a:p>
        </p:txBody>
      </p:sp>
      <p:sp>
        <p:nvSpPr>
          <p:cNvPr id="95" name="Subtitle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Separate but Equal</a:t>
            </a:r>
          </a:p>
          <a:p>
            <a:pPr/>
          </a:p>
          <a:p>
            <a:pPr/>
            <a:r>
              <a:t>Presented by: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86968">
              <a:defRPr sz="3783"/>
            </a:pPr>
            <a:r>
              <a:t>Different Groups Have tried </a:t>
            </a:r>
            <a:br/>
            <a:r>
              <a:t>Different Tactics</a:t>
            </a:r>
          </a:p>
        </p:txBody>
      </p:sp>
      <p:sp>
        <p:nvSpPr>
          <p:cNvPr id="98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14350" indent="-514350">
              <a:lnSpc>
                <a:spcPct val="80000"/>
              </a:lnSpc>
              <a:spcBef>
                <a:spcPts val="500"/>
              </a:spcBef>
              <a:buFontTx/>
              <a:buAutoNum type="arabicPeriod" startAt="1"/>
              <a:defRPr sz="2400"/>
            </a:pPr>
            <a:r>
              <a:t>Legal Challenges</a:t>
            </a:r>
          </a:p>
          <a:p>
            <a:pPr marL="514350" indent="-514350">
              <a:lnSpc>
                <a:spcPct val="80000"/>
              </a:lnSpc>
              <a:spcBef>
                <a:spcPts val="500"/>
              </a:spcBef>
              <a:buFontTx/>
              <a:buAutoNum type="arabicPeriod" startAt="1"/>
              <a:defRPr sz="2400"/>
            </a:pPr>
            <a:r>
              <a:t>Civil Disobedience</a:t>
            </a:r>
          </a:p>
          <a:p>
            <a:pPr marL="514350" indent="-514350">
              <a:lnSpc>
                <a:spcPct val="80000"/>
              </a:lnSpc>
              <a:spcBef>
                <a:spcPts val="500"/>
              </a:spcBef>
              <a:buFontTx/>
              <a:buAutoNum type="arabicPeriod" startAt="1"/>
              <a:defRPr sz="2400"/>
            </a:pPr>
            <a:r>
              <a:t>Separation from Whites</a:t>
            </a:r>
          </a:p>
          <a:p>
            <a:pPr marL="514350" indent="-514350">
              <a:lnSpc>
                <a:spcPct val="80000"/>
              </a:lnSpc>
              <a:spcBef>
                <a:spcPts val="500"/>
              </a:spcBef>
              <a:buFontTx/>
              <a:buAutoNum type="arabicPeriod" startAt="1"/>
              <a:defRPr sz="2400"/>
            </a:pP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We are More Divided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/>
            </a:pPr>
            <a:r>
              <a:t>    than Ever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What will work best in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/>
            </a:pPr>
            <a:r>
              <a:t>    the future to create an equal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/>
            </a:pPr>
            <a:r>
              <a:t>    America?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400"/>
            </a:pPr>
            <a:r>
              <a:t>Support Links:</a:t>
            </a:r>
          </a:p>
        </p:txBody>
      </p:sp>
      <p:pic>
        <p:nvPicPr>
          <p:cNvPr id="99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62600" y="1600200"/>
            <a:ext cx="2691247" cy="32294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86968">
              <a:defRPr sz="3783"/>
            </a:lvl1pPr>
          </a:lstStyle>
          <a:p>
            <a:pPr/>
            <a:r>
              <a:t>GOAL: CREATION OF A SEPARATE BLACK STATE</a:t>
            </a:r>
          </a:p>
        </p:txBody>
      </p:sp>
      <p:sp>
        <p:nvSpPr>
          <p:cNvPr id="102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400"/>
            </a:pPr>
            <a:r>
              <a:t>STRATEGIES:</a:t>
            </a:r>
          </a:p>
          <a:p>
            <a:pPr>
              <a:lnSpc>
                <a:spcPct val="90000"/>
              </a:lnSpc>
              <a:defRPr sz="2400"/>
            </a:pPr>
          </a:p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400"/>
            </a:pPr>
            <a:r>
              <a:t>*   Lobby Congress to Pass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400"/>
            </a:pPr>
            <a:r>
              <a:t>     Constitutional Amendment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400"/>
            </a:pPr>
            <a:r>
              <a:t>     Creating Afrikansas: an All-Black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400"/>
            </a:pPr>
            <a:r>
              <a:t>     51st State</a:t>
            </a:r>
          </a:p>
          <a:p>
            <a:pPr marL="0" indent="0">
              <a:lnSpc>
                <a:spcPct val="99000"/>
              </a:lnSpc>
              <a:spcBef>
                <a:spcPts val="0"/>
              </a:spcBef>
              <a:buSzTx/>
              <a:buNone/>
              <a:defRPr sz="2400"/>
            </a:pPr>
          </a:p>
          <a:p>
            <a:pPr marL="0" indent="0">
              <a:lnSpc>
                <a:spcPct val="99000"/>
              </a:lnSpc>
              <a:spcBef>
                <a:spcPts val="0"/>
              </a:spcBef>
              <a:buSzTx/>
              <a:buNone/>
              <a:defRPr sz="2400"/>
            </a:pPr>
            <a:r>
              <a:t>*   Massive Nation-Wide Boycotts</a:t>
            </a:r>
          </a:p>
          <a:p>
            <a:pPr marL="0" indent="0">
              <a:lnSpc>
                <a:spcPct val="99000"/>
              </a:lnSpc>
              <a:spcBef>
                <a:spcPts val="0"/>
              </a:spcBef>
              <a:buSzTx/>
              <a:buNone/>
              <a:defRPr sz="2400"/>
            </a:pPr>
            <a:r>
              <a:t>     of All Stores</a:t>
            </a:r>
          </a:p>
          <a:p>
            <a:pPr marL="0" indent="0">
              <a:lnSpc>
                <a:spcPct val="99000"/>
              </a:lnSpc>
              <a:spcBef>
                <a:spcPts val="0"/>
              </a:spcBef>
              <a:buSzTx/>
              <a:buNone/>
              <a:defRPr sz="2400"/>
            </a:pPr>
          </a:p>
          <a:p>
            <a:pPr>
              <a:lnSpc>
                <a:spcPct val="99000"/>
              </a:lnSpc>
              <a:spcBef>
                <a:spcPts val="0"/>
              </a:spcBef>
              <a:defRPr sz="2400"/>
            </a:pPr>
            <a:r>
              <a:t>Media Campaign Urging Business to Pressure Congress to Act</a:t>
            </a:r>
          </a:p>
          <a:p>
            <a:pPr>
              <a:lnSpc>
                <a:spcPct val="99000"/>
              </a:lnSpc>
              <a:spcBef>
                <a:spcPts val="0"/>
              </a:spcBef>
              <a:defRPr sz="2400"/>
            </a:pPr>
          </a:p>
          <a:p>
            <a:pPr marL="0" indent="0">
              <a:lnSpc>
                <a:spcPct val="99000"/>
              </a:lnSpc>
              <a:spcBef>
                <a:spcPts val="0"/>
              </a:spcBef>
              <a:buSzTx/>
              <a:buNone/>
              <a:defRPr sz="2400"/>
            </a:pPr>
            <a:r>
              <a:t>Support Links:</a:t>
            </a:r>
          </a:p>
        </p:txBody>
      </p:sp>
      <p:sp>
        <p:nvSpPr>
          <p:cNvPr id="103" name="TextBox 3"/>
          <p:cNvSpPr txBox="1"/>
          <p:nvPr/>
        </p:nvSpPr>
        <p:spPr>
          <a:xfrm>
            <a:off x="5455920" y="1905000"/>
            <a:ext cx="2956561" cy="1846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000">
                <a:solidFill>
                  <a:schemeClr val="accent1"/>
                </a:solidFill>
                <a:effectLst>
                  <a:outerShdw sx="100000" sy="100000" kx="0" ky="0" algn="b" rotWithShape="0" blurRad="38100" dist="25400" dir="5400000">
                    <a:srgbClr val="6E747A">
                      <a:alpha val="43000"/>
                    </a:srgbClr>
                  </a:outerShdw>
                </a:effectLst>
              </a:defRPr>
            </a:pPr>
            <a:r>
              <a:t>INSERT </a:t>
            </a:r>
          </a:p>
          <a:p>
            <a:pPr algn="ctr">
              <a:defRPr sz="4000">
                <a:solidFill>
                  <a:schemeClr val="accent1"/>
                </a:solidFill>
                <a:effectLst>
                  <a:outerShdw sx="100000" sy="100000" kx="0" ky="0" algn="b" rotWithShape="0" blurRad="38100" dist="25400" dir="5400000">
                    <a:srgbClr val="6E747A">
                      <a:alpha val="43000"/>
                    </a:srgbClr>
                  </a:outerShdw>
                </a:effectLst>
              </a:defRPr>
            </a:pPr>
            <a:r>
              <a:t>VIDEO CLIP</a:t>
            </a:r>
          </a:p>
          <a:p>
            <a:pPr algn="ctr">
              <a:defRPr sz="4000">
                <a:solidFill>
                  <a:schemeClr val="accent1"/>
                </a:solidFill>
                <a:effectLst>
                  <a:outerShdw sx="100000" sy="100000" kx="0" ky="0" algn="b" rotWithShape="0" blurRad="38100" dist="25400" dir="5400000">
                    <a:srgbClr val="6E747A">
                      <a:alpha val="43000"/>
                    </a:srgbClr>
                  </a:outerShdw>
                </a:effectLst>
              </a:defRPr>
            </a:pPr>
            <a:r>
              <a:t>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Arguments for the Strategy</a:t>
            </a:r>
          </a:p>
        </p:txBody>
      </p:sp>
      <p:sp>
        <p:nvSpPr>
          <p:cNvPr id="106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51054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6000"/>
              </a:lnSpc>
              <a:spcBef>
                <a:spcPts val="0"/>
              </a:spcBef>
              <a:buSzTx/>
              <a:buNone/>
              <a:defRPr sz="2200"/>
            </a:pPr>
            <a:r>
              <a:t>	</a:t>
            </a:r>
          </a:p>
          <a:p>
            <a:pPr>
              <a:lnSpc>
                <a:spcPct val="96000"/>
              </a:lnSpc>
              <a:spcBef>
                <a:spcPts val="0"/>
              </a:spcBef>
              <a:defRPr sz="2200"/>
            </a:pPr>
            <a:r>
              <a:t>Requires An Independent </a:t>
            </a:r>
          </a:p>
          <a:p>
            <a:pPr marL="0" indent="0">
              <a:lnSpc>
                <a:spcPct val="96000"/>
              </a:lnSpc>
              <a:spcBef>
                <a:spcPts val="0"/>
              </a:spcBef>
              <a:buSzTx/>
              <a:buNone/>
              <a:defRPr sz="2200"/>
            </a:pPr>
            <a:r>
              <a:t>     Economic &amp; Political Power </a:t>
            </a:r>
          </a:p>
          <a:p>
            <a:pPr marL="0" indent="0">
              <a:lnSpc>
                <a:spcPct val="96000"/>
              </a:lnSpc>
              <a:spcBef>
                <a:spcPts val="0"/>
              </a:spcBef>
              <a:buSzTx/>
              <a:buNone/>
              <a:defRPr sz="2200"/>
            </a:pPr>
            <a:r>
              <a:t>     Base</a:t>
            </a:r>
          </a:p>
          <a:p>
            <a:pPr>
              <a:lnSpc>
                <a:spcPct val="96000"/>
              </a:lnSpc>
              <a:spcBef>
                <a:spcPts val="0"/>
              </a:spcBef>
              <a:defRPr sz="2200"/>
            </a:pPr>
          </a:p>
          <a:p>
            <a:pPr marL="0" indent="0">
              <a:lnSpc>
                <a:spcPct val="96000"/>
              </a:lnSpc>
              <a:spcBef>
                <a:spcPts val="0"/>
              </a:spcBef>
              <a:buSzTx/>
              <a:buNone/>
              <a:defRPr sz="2200"/>
            </a:pPr>
            <a:r>
              <a:t>*   Blacks Lack Enough Economic </a:t>
            </a:r>
          </a:p>
          <a:p>
            <a:pPr marL="0" indent="0">
              <a:lnSpc>
                <a:spcPct val="96000"/>
              </a:lnSpc>
              <a:spcBef>
                <a:spcPts val="0"/>
              </a:spcBef>
              <a:buSzTx/>
              <a:buNone/>
              <a:defRPr sz="2200"/>
            </a:pPr>
            <a:r>
              <a:t>     Clout to Influence Political Leaders</a:t>
            </a:r>
          </a:p>
          <a:p>
            <a:pPr>
              <a:lnSpc>
                <a:spcPct val="96000"/>
              </a:lnSpc>
              <a:spcBef>
                <a:spcPts val="0"/>
              </a:spcBef>
              <a:defRPr sz="2200"/>
            </a:pPr>
          </a:p>
          <a:p>
            <a:pPr marL="0" indent="0">
              <a:lnSpc>
                <a:spcPct val="96000"/>
              </a:lnSpc>
              <a:spcBef>
                <a:spcPts val="0"/>
              </a:spcBef>
              <a:buSzTx/>
              <a:buNone/>
              <a:defRPr sz="2200"/>
            </a:pPr>
            <a:r>
              <a:t>*   When Owners Suffer Economic</a:t>
            </a:r>
          </a:p>
          <a:p>
            <a:pPr marL="0" indent="0">
              <a:lnSpc>
                <a:spcPct val="96000"/>
              </a:lnSpc>
              <a:spcBef>
                <a:spcPts val="0"/>
              </a:spcBef>
              <a:buSzTx/>
              <a:buNone/>
              <a:defRPr sz="2200"/>
            </a:pPr>
            <a:r>
              <a:t>     Losses, Will Pressure Congress</a:t>
            </a:r>
          </a:p>
          <a:p>
            <a:pPr>
              <a:lnSpc>
                <a:spcPct val="96000"/>
              </a:lnSpc>
              <a:spcBef>
                <a:spcPts val="0"/>
              </a:spcBef>
              <a:defRPr sz="2200"/>
            </a:pPr>
          </a:p>
          <a:p>
            <a:pPr marL="0" indent="0">
              <a:lnSpc>
                <a:spcPct val="96000"/>
              </a:lnSpc>
              <a:spcBef>
                <a:spcPts val="0"/>
              </a:spcBef>
              <a:buSzTx/>
              <a:buNone/>
              <a:defRPr sz="2200"/>
            </a:pPr>
            <a:r>
              <a:t>*   Sympathetic Media Coverage Will Sway Public Opinion </a:t>
            </a:r>
          </a:p>
          <a:p>
            <a:pPr marL="0" indent="0">
              <a:lnSpc>
                <a:spcPct val="96000"/>
              </a:lnSpc>
              <a:spcBef>
                <a:spcPts val="0"/>
              </a:spcBef>
              <a:buSzTx/>
              <a:buNone/>
              <a:defRPr sz="2200"/>
            </a:pPr>
          </a:p>
          <a:p>
            <a:pPr marL="0" indent="0">
              <a:lnSpc>
                <a:spcPct val="96000"/>
              </a:lnSpc>
              <a:spcBef>
                <a:spcPts val="0"/>
              </a:spcBef>
              <a:buSzTx/>
              <a:buNone/>
              <a:defRPr sz="2200"/>
            </a:pPr>
            <a:r>
              <a:t>Support Links:</a:t>
            </a:r>
          </a:p>
        </p:txBody>
      </p:sp>
      <p:pic>
        <p:nvPicPr>
          <p:cNvPr id="107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76800" y="1828800"/>
            <a:ext cx="3534763" cy="22018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Arguments Against Strategy</a:t>
            </a:r>
          </a:p>
        </p:txBody>
      </p:sp>
      <p:sp>
        <p:nvSpPr>
          <p:cNvPr id="110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Separate is not equal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Boycotting and lobbying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r>
              <a:t>    processes are slow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1968 is not 1963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Tensions may make things worse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r>
              <a:t>Support Links:</a:t>
            </a:r>
          </a:p>
        </p:txBody>
      </p:sp>
      <p:pic>
        <p:nvPicPr>
          <p:cNvPr id="111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23887" y="1619533"/>
            <a:ext cx="2962913" cy="23410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