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.jpeg" ContentType="image/jpe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dia/image2.jpeg" ContentType="image/jpeg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2D2DD"/>
          </a:solidFill>
        </a:fill>
      </a:tcStyle>
    </a:wholeTbl>
    <a:band2H>
      <a:tcTxStyle b="def" i="def"/>
      <a:tcStyle>
        <a:tcBdr/>
        <a:fill>
          <a:solidFill>
            <a:srgbClr val="EAEA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3" name="Shape 3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2" name="Shape 4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MA’s decision is to go on the offensive and extend out the Roman border.</a:t>
            </a:r>
          </a:p>
          <a:p>
            <a:pPr/>
            <a:r>
              <a:t>This is similar to MA’s strategy in the Parthean War and in North Africa.</a:t>
            </a:r>
          </a:p>
          <a:p>
            <a:pPr/>
            <a:r>
              <a:t>MA wants to create 2 new provinces from these German groups.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3" name="Shape 5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Burns the letters to further investigation and further killings</a:t>
            </a:r>
          </a:p>
          <a:p>
            <a:pPr/>
            <a:r>
              <a:t>Faustina dies along the way back from Egypt 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9" name="Shape 5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goal now is to push the Germanic Tribes back to the Carpathian Mountains.  (Brown)</a:t>
            </a:r>
          </a:p>
          <a:p>
            <a:pPr/>
            <a:r>
              <a:t>The Danube is not a sufficient boarder.</a:t>
            </a:r>
          </a:p>
          <a:p>
            <a:pPr/>
            <a:r>
              <a:t>Pros – Mountains better defense, Client status is not working and Roman provinces are necessary</a:t>
            </a:r>
          </a:p>
          <a:p>
            <a:pPr/>
            <a:r>
              <a:t>Cons – Getting up the Carpathian Mountains is costly and now the Roman Empire has more land to monitor and keep in check; even more enemies to the North passed the Carpathian Mountains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4" name="Shape 6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SzPct val="100000"/>
              <a:buChar char="-"/>
            </a:pPr>
            <a:r>
              <a:t>Renegotiating client relationships with tribes with the intent of using one group to monitor and stabilize another</a:t>
            </a:r>
          </a:p>
          <a:p>
            <a:pPr lvl="1" marL="457200" indent="0">
              <a:buSzPct val="100000"/>
              <a:buChar char="-"/>
            </a:pPr>
            <a:r>
              <a:t>A condition for renegotiating client status was giving back Roman prisoners, Barbarian prisoners captured by Romans would be sold into slavery</a:t>
            </a:r>
          </a:p>
          <a:p>
            <a:pPr lvl="1" marL="457200" indent="0">
              <a:buSzPct val="100000"/>
              <a:buChar char="-"/>
            </a:pPr>
            <a:r>
              <a:t>Germanic Tribes had to often pay tributes at different rates according to how well they favored</a:t>
            </a:r>
          </a:p>
          <a:p>
            <a:pPr>
              <a:buSzPct val="100000"/>
              <a:buChar char="-"/>
            </a:pPr>
            <a:r>
              <a:t>Marcus gave privileges to favored groups that cooperated during the earlier military campaigns</a:t>
            </a:r>
          </a:p>
          <a:p>
            <a:pPr>
              <a:buSzPct val="100000"/>
              <a:buChar char="-"/>
            </a:pPr>
            <a:r>
              <a:t>Some groups were granted passage out of Roman territory and into neighboring German areas to conduct marriage ceremonies and religious rituals (Tribes had long standing networks among German people – Romans realized they violated these German networks and tried to appease groups when ever possible)</a:t>
            </a:r>
          </a:p>
          <a:p>
            <a:pPr>
              <a:buSzPct val="100000"/>
              <a:buChar char="-"/>
            </a:pPr>
            <a:r>
              <a:t>No large group were allowed to remain together inside the empire and client groups were not allowed to assemble freely</a:t>
            </a:r>
          </a:p>
          <a:p>
            <a:pPr>
              <a:buSzPct val="100000"/>
              <a:buChar char="-"/>
            </a:pPr>
            <a:r>
              <a:t>Exclusive trading privileges to the Romans and only utilizing Roman transportation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9" name="Shape 6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SzPct val="100000"/>
              <a:buChar char="-"/>
            </a:pPr>
            <a:r>
              <a:t>German Tribes would eventually start invading again towards the end of the Roman Empire </a:t>
            </a:r>
          </a:p>
          <a:p>
            <a:pPr>
              <a:buSzPct val="100000"/>
              <a:buChar char="-"/>
            </a:pPr>
            <a:r>
              <a:t>Eventually Rome is forced to give up much of their gained land.  Leaders, believing that they were over extended, eventually pulled back to deal with other issues facing the empire.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"/>
          <p:cNvGrpSpPr/>
          <p:nvPr/>
        </p:nvGrpSpPr>
        <p:grpSpPr>
          <a:xfrm>
            <a:off x="381000" y="457200"/>
            <a:ext cx="8397875" cy="5562600"/>
            <a:chOff x="0" y="0"/>
            <a:chExt cx="8397875" cy="5562600"/>
          </a:xfrm>
        </p:grpSpPr>
        <p:sp>
          <p:nvSpPr>
            <p:cNvPr id="22" name="Rectangle"/>
            <p:cNvSpPr/>
            <p:nvPr/>
          </p:nvSpPr>
          <p:spPr>
            <a:xfrm>
              <a:off x="0" y="0"/>
              <a:ext cx="8397875" cy="5562600"/>
            </a:xfrm>
            <a:prstGeom prst="rect">
              <a:avLst/>
            </a:prstGeom>
            <a:solidFill>
              <a:srgbClr val="000000"/>
            </a:solidFill>
            <a:ln w="5080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l">
                <a:defRPr sz="24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3" name="Rectangle"/>
            <p:cNvSpPr/>
            <p:nvPr/>
          </p:nvSpPr>
          <p:spPr>
            <a:xfrm>
              <a:off x="71437" y="76200"/>
              <a:ext cx="8229601" cy="5410200"/>
            </a:xfrm>
            <a:prstGeom prst="rect">
              <a:avLst/>
            </a:prstGeom>
            <a:noFill/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l">
                <a:defRPr sz="24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24" name="Line"/>
            <p:cNvSpPr/>
            <p:nvPr/>
          </p:nvSpPr>
          <p:spPr>
            <a:xfrm>
              <a:off x="533400" y="3124200"/>
              <a:ext cx="7315200" cy="0"/>
            </a:xfrm>
            <a:prstGeom prst="line">
              <a:avLst/>
            </a:prstGeom>
            <a:noFill/>
            <a:ln w="1905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8447747" y="6488139"/>
            <a:ext cx="245404" cy="226986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"/>
          <p:cNvGrpSpPr/>
          <p:nvPr/>
        </p:nvGrpSpPr>
        <p:grpSpPr>
          <a:xfrm>
            <a:off x="228600" y="228600"/>
            <a:ext cx="8686800" cy="5943600"/>
            <a:chOff x="0" y="0"/>
            <a:chExt cx="8686800" cy="5943600"/>
          </a:xfrm>
        </p:grpSpPr>
        <p:sp>
          <p:nvSpPr>
            <p:cNvPr id="2" name="Rectangle"/>
            <p:cNvSpPr/>
            <p:nvPr/>
          </p:nvSpPr>
          <p:spPr>
            <a:xfrm>
              <a:off x="0" y="0"/>
              <a:ext cx="8686800" cy="5943600"/>
            </a:xfrm>
            <a:prstGeom prst="rect">
              <a:avLst/>
            </a:prstGeom>
            <a:solidFill>
              <a:srgbClr val="000000"/>
            </a:solidFill>
            <a:ln w="44450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l">
                <a:defRPr sz="24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3" name="Rectangle"/>
            <p:cNvSpPr/>
            <p:nvPr/>
          </p:nvSpPr>
          <p:spPr>
            <a:xfrm>
              <a:off x="77787" y="77787"/>
              <a:ext cx="8529638" cy="5770563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l">
                <a:defRPr sz="2400">
                  <a:solidFill>
                    <a:srgbClr val="FFFFFF"/>
                  </a:solidFill>
                  <a:latin typeface="Times New Roman"/>
                  <a:ea typeface="Times New Roman"/>
                  <a:cs typeface="Times New Roman"/>
                  <a:sym typeface="Times New Roman"/>
                </a:defRPr>
              </a:pPr>
            </a:p>
          </p:txBody>
        </p:sp>
        <p:sp>
          <p:nvSpPr>
            <p:cNvPr id="4" name="Line"/>
            <p:cNvSpPr/>
            <p:nvPr/>
          </p:nvSpPr>
          <p:spPr>
            <a:xfrm>
              <a:off x="304800" y="1504950"/>
              <a:ext cx="8153400" cy="0"/>
            </a:xfrm>
            <a:prstGeom prst="line">
              <a:avLst/>
            </a:prstGeom>
            <a:noFill/>
            <a:ln w="12700" cap="flat">
              <a:solidFill>
                <a:schemeClr val="accent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6" name="Title Text"/>
          <p:cNvSpPr txBox="1"/>
          <p:nvPr>
            <p:ph type="title"/>
          </p:nvPr>
        </p:nvSpPr>
        <p:spPr>
          <a:xfrm>
            <a:off x="457200" y="0"/>
            <a:ext cx="8229600" cy="1417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/>
          <a:lstStyle/>
          <a:p>
            <a:pPr/>
            <a:r>
              <a:t>Title Text</a:t>
            </a:r>
          </a:p>
        </p:txBody>
      </p:sp>
      <p:sp>
        <p:nvSpPr>
          <p:cNvPr id="7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/>
          <p:nvPr>
            <p:ph type="sldNum" sz="quarter" idx="2"/>
          </p:nvPr>
        </p:nvSpPr>
        <p:spPr>
          <a:xfrm>
            <a:off x="8441397" y="6478614"/>
            <a:ext cx="245404" cy="22698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45720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91440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137160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182880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75000"/>
        <a:buFontTx/>
        <a:buChar char="▪"/>
        <a:tabLst/>
        <a:defRPr b="0" baseline="0" cap="none" i="0" spc="0" strike="noStrike" sz="31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1pPr>
      <a:lvl2pPr marL="797901" marR="0" indent="-34070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65000"/>
        <a:buFontTx/>
        <a:buChar char="■"/>
        <a:tabLst/>
        <a:defRPr b="0" baseline="0" cap="none" i="0" spc="0" strike="noStrike" sz="31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2pPr>
      <a:lvl3pPr marL="1209675" marR="0" indent="-295275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55000"/>
        <a:buFontTx/>
        <a:buChar char="■"/>
        <a:tabLst/>
        <a:defRPr b="0" baseline="0" cap="none" i="0" spc="0" strike="noStrike" sz="31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3pPr>
      <a:lvl4pPr marL="1725929" marR="0" indent="-35432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100000"/>
        <a:buFontTx/>
        <a:buChar char="▪"/>
        <a:tabLst/>
        <a:defRPr b="0" baseline="0" cap="none" i="0" spc="0" strike="noStrike" sz="31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4pPr>
      <a:lvl5pPr marL="2222500" marR="0" indent="-3937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85000"/>
        <a:buFontTx/>
        <a:buChar char="▪"/>
        <a:tabLst/>
        <a:defRPr b="0" baseline="0" cap="none" i="0" spc="0" strike="noStrike" sz="31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5pPr>
      <a:lvl6pPr marL="2679700" marR="0" indent="-3937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85000"/>
        <a:buFont typeface="Wingdings"/>
        <a:buChar char=""/>
        <a:tabLst/>
        <a:defRPr b="0" baseline="0" cap="none" i="0" spc="0" strike="noStrike" sz="31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6pPr>
      <a:lvl7pPr marL="3136900" marR="0" indent="-3937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85000"/>
        <a:buFont typeface="Wingdings"/>
        <a:buChar char=""/>
        <a:tabLst/>
        <a:defRPr b="0" baseline="0" cap="none" i="0" spc="0" strike="noStrike" sz="31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7pPr>
      <a:lvl8pPr marL="3594100" marR="0" indent="-3937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85000"/>
        <a:buFont typeface="Wingdings"/>
        <a:buChar char=""/>
        <a:tabLst/>
        <a:defRPr b="0" baseline="0" cap="none" i="0" spc="0" strike="noStrike" sz="31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8pPr>
      <a:lvl9pPr marL="4051300" marR="0" indent="-3937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85000"/>
        <a:buFont typeface="Wingdings"/>
        <a:buChar char=""/>
        <a:tabLst/>
        <a:defRPr b="0" baseline="0" cap="none" i="0" spc="0" strike="noStrike" sz="31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en.wikipedia.org/wiki/Image:Marcomannia_e_Sarmatia_171-175_dC_jpg.JPG" TargetMode="External"/><Relationship Id="rId4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en.wikipedia.org/wiki/Image:Marcomannia_e_Sarmatia_180-182_dC_JPG.jpg" TargetMode="External"/><Relationship Id="rId4" Type="http://schemas.openxmlformats.org/officeDocument/2006/relationships/image" Target="../media/image2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What Really Happened?"/>
          <p:cNvSpPr txBox="1"/>
          <p:nvPr>
            <p:ph type="title" idx="4294967295"/>
          </p:nvPr>
        </p:nvSpPr>
        <p:spPr>
          <a:xfrm>
            <a:off x="1219200" y="838200"/>
            <a:ext cx="6781800" cy="255905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sz="6200"/>
            </a:lvl1pPr>
          </a:lstStyle>
          <a:p>
            <a:pPr/>
            <a:r>
              <a:t>What Really Happened?</a:t>
            </a:r>
          </a:p>
        </p:txBody>
      </p:sp>
      <p:sp>
        <p:nvSpPr>
          <p:cNvPr id="36" name="Double-click to edit"/>
          <p:cNvSpPr txBox="1"/>
          <p:nvPr>
            <p:ph type="body" sz="quarter" idx="4294967295"/>
          </p:nvPr>
        </p:nvSpPr>
        <p:spPr>
          <a:xfrm>
            <a:off x="1371600" y="3733800"/>
            <a:ext cx="6400800" cy="187325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Font typeface="Wingdings"/>
              <a:buNone/>
              <a:defRPr sz="30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man Offensive 171-175"/>
          <p:cNvSpPr txBox="1"/>
          <p:nvPr>
            <p:ph type="title" idx="4294967295"/>
          </p:nvPr>
        </p:nvSpPr>
        <p:spPr>
          <a:xfrm>
            <a:off x="533400" y="473074"/>
            <a:ext cx="8153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sz="3200"/>
            </a:lvl1pPr>
          </a:lstStyle>
          <a:p>
            <a:pPr/>
            <a:r>
              <a:t>Roman Offensive 171-175</a:t>
            </a:r>
          </a:p>
        </p:txBody>
      </p:sp>
      <p:sp>
        <p:nvSpPr>
          <p:cNvPr id="39" name="Double-click to edit"/>
          <p:cNvSpPr txBox="1"/>
          <p:nvPr>
            <p:ph type="body" idx="4294967295"/>
          </p:nvPr>
        </p:nvSpPr>
        <p:spPr>
          <a:xfrm>
            <a:off x="533400" y="1828800"/>
            <a:ext cx="8153400" cy="4038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■"/>
            </a:pPr>
          </a:p>
        </p:txBody>
      </p:sp>
      <p:pic>
        <p:nvPicPr>
          <p:cNvPr id="40" name="The Roman counter-offensive across the Danube" descr="The Roman counter-offensive across the Danube">
            <a:hlinkClick r:id="rId3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33600" y="2057400"/>
            <a:ext cx="5257800" cy="3644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assius the Hero"/>
          <p:cNvSpPr txBox="1"/>
          <p:nvPr>
            <p:ph type="title" idx="4294967295"/>
          </p:nvPr>
        </p:nvSpPr>
        <p:spPr>
          <a:xfrm>
            <a:off x="533400" y="473074"/>
            <a:ext cx="8153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/>
          </a:lstStyle>
          <a:p>
            <a:pPr/>
            <a:r>
              <a:t>Cassius the Hero </a:t>
            </a:r>
          </a:p>
        </p:txBody>
      </p:sp>
      <p:sp>
        <p:nvSpPr>
          <p:cNvPr id="45" name="Cassius was a war hero from the Parthian War…"/>
          <p:cNvSpPr txBox="1"/>
          <p:nvPr>
            <p:ph type="body" idx="4294967295"/>
          </p:nvPr>
        </p:nvSpPr>
        <p:spPr>
          <a:xfrm>
            <a:off x="533400" y="1828800"/>
            <a:ext cx="8153400" cy="4038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■"/>
            </a:pPr>
            <a:r>
              <a:t>Cassius was a war hero from the Parthian War</a:t>
            </a:r>
          </a:p>
          <a:p>
            <a:pPr>
              <a:buChar char="■"/>
            </a:pPr>
            <a:r>
              <a:t>Cassius burned the capital city Seleucia to the ground</a:t>
            </a:r>
          </a:p>
          <a:p>
            <a:pPr>
              <a:buChar char="■"/>
            </a:pPr>
            <a:r>
              <a:t>172 – uprising along the Nile River in Egypt</a:t>
            </a:r>
          </a:p>
          <a:p>
            <a:pPr>
              <a:buChar char="■"/>
            </a:pPr>
            <a:r>
              <a:t>Avidius Cassius was brought in to put down the rebellion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assius’s Betrayal"/>
          <p:cNvSpPr txBox="1"/>
          <p:nvPr>
            <p:ph type="title" idx="4294967295"/>
          </p:nvPr>
        </p:nvSpPr>
        <p:spPr>
          <a:xfrm>
            <a:off x="533400" y="473074"/>
            <a:ext cx="8153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/>
          </a:lstStyle>
          <a:p>
            <a:pPr/>
            <a:r>
              <a:t>Cassius’s Betrayal</a:t>
            </a:r>
          </a:p>
        </p:txBody>
      </p:sp>
      <p:sp>
        <p:nvSpPr>
          <p:cNvPr id="48" name="172 – Cassius named the governor of Egypt…"/>
          <p:cNvSpPr txBox="1"/>
          <p:nvPr>
            <p:ph type="body" idx="4294967295"/>
          </p:nvPr>
        </p:nvSpPr>
        <p:spPr>
          <a:xfrm>
            <a:off x="533400" y="1828800"/>
            <a:ext cx="8153400" cy="4038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buChar char="■"/>
            </a:pPr>
            <a:r>
              <a:t>172 – Cassius named the governor of Egypt</a:t>
            </a:r>
          </a:p>
          <a:p>
            <a:pPr>
              <a:lnSpc>
                <a:spcPct val="90000"/>
              </a:lnSpc>
              <a:buChar char="■"/>
            </a:pPr>
            <a:r>
              <a:t>175 – He is told that Marcus Aurelius is dead</a:t>
            </a:r>
          </a:p>
          <a:p>
            <a:pPr>
              <a:lnSpc>
                <a:spcPct val="90000"/>
              </a:lnSpc>
              <a:buChar char="■"/>
            </a:pPr>
            <a:r>
              <a:t>Cassius chooses to believe the rumors and names himself Emperor of Rome</a:t>
            </a:r>
          </a:p>
          <a:p>
            <a:pPr>
              <a:lnSpc>
                <a:spcPct val="90000"/>
              </a:lnSpc>
              <a:buChar char="■"/>
            </a:pPr>
            <a:r>
              <a:t>Marcus Aurelius comes to Egypt prepared to fight a civil war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assius’s Betrayal"/>
          <p:cNvSpPr txBox="1"/>
          <p:nvPr>
            <p:ph type="title" idx="4294967295"/>
          </p:nvPr>
        </p:nvSpPr>
        <p:spPr>
          <a:xfrm>
            <a:off x="533400" y="473074"/>
            <a:ext cx="8153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/>
          </a:lstStyle>
          <a:p>
            <a:pPr/>
            <a:r>
              <a:t>Cassius’s Betrayal</a:t>
            </a:r>
          </a:p>
        </p:txBody>
      </p:sp>
      <p:sp>
        <p:nvSpPr>
          <p:cNvPr id="51" name="Cassius is then killed by 2 officers that find out Marcus Aurelius is alive and on the way…"/>
          <p:cNvSpPr txBox="1"/>
          <p:nvPr>
            <p:ph type="body" idx="4294967295"/>
          </p:nvPr>
        </p:nvSpPr>
        <p:spPr>
          <a:xfrm>
            <a:off x="533400" y="1828800"/>
            <a:ext cx="8153400" cy="4038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buChar char="■"/>
            </a:pPr>
            <a:r>
              <a:t>Cassius is then killed by 2 officers that find out Marcus Aurelius is alive and on the way</a:t>
            </a:r>
          </a:p>
          <a:p>
            <a:pPr>
              <a:lnSpc>
                <a:spcPct val="90000"/>
              </a:lnSpc>
              <a:buChar char="■"/>
            </a:pPr>
            <a:r>
              <a:t>When Marcus Aurelius arrives he regrets no opportunity to pardon Cassius</a:t>
            </a:r>
          </a:p>
          <a:p>
            <a:pPr>
              <a:lnSpc>
                <a:spcPct val="90000"/>
              </a:lnSpc>
              <a:buChar char="■"/>
            </a:pPr>
            <a:r>
              <a:t>Executes Cassius’s son and main advisor</a:t>
            </a:r>
          </a:p>
          <a:p>
            <a:pPr>
              <a:lnSpc>
                <a:spcPct val="90000"/>
              </a:lnSpc>
              <a:buChar char="■"/>
            </a:pPr>
            <a:r>
              <a:t>Chooses not to read documents that lead to further investigations </a:t>
            </a:r>
          </a:p>
          <a:p>
            <a:pPr>
              <a:lnSpc>
                <a:spcPct val="90000"/>
              </a:lnSpc>
              <a:buChar char="■"/>
            </a:pPr>
            <a:r>
              <a:t>Returns to Marcomannic War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Marcomannic Wars"/>
          <p:cNvSpPr txBox="1"/>
          <p:nvPr>
            <p:ph type="title" idx="4294967295"/>
          </p:nvPr>
        </p:nvSpPr>
        <p:spPr>
          <a:xfrm>
            <a:off x="533400" y="473074"/>
            <a:ext cx="8153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>
              <a:defRPr sz="3600"/>
            </a:lvl1pPr>
          </a:lstStyle>
          <a:p>
            <a:pPr/>
            <a:r>
              <a:t>Marcomannic Wars</a:t>
            </a:r>
          </a:p>
        </p:txBody>
      </p:sp>
      <p:sp>
        <p:nvSpPr>
          <p:cNvPr id="56" name="Double-click to edit"/>
          <p:cNvSpPr txBox="1"/>
          <p:nvPr>
            <p:ph type="body" idx="4294967295"/>
          </p:nvPr>
        </p:nvSpPr>
        <p:spPr>
          <a:xfrm>
            <a:off x="533400" y="1828800"/>
            <a:ext cx="8153400" cy="4038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buChar char="■"/>
            </a:pPr>
          </a:p>
        </p:txBody>
      </p:sp>
      <p:pic>
        <p:nvPicPr>
          <p:cNvPr id="57" name="Roman operations 180-182." descr="Roman operations 180-182.">
            <a:hlinkClick r:id="rId3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81200" y="2057400"/>
            <a:ext cx="5486400" cy="38036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Marcus’s Vision"/>
          <p:cNvSpPr txBox="1"/>
          <p:nvPr>
            <p:ph type="title" idx="4294967295"/>
          </p:nvPr>
        </p:nvSpPr>
        <p:spPr>
          <a:xfrm>
            <a:off x="533400" y="473074"/>
            <a:ext cx="8153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/>
          </a:lstStyle>
          <a:p>
            <a:pPr/>
            <a:r>
              <a:t>Marcus’s Vision</a:t>
            </a:r>
          </a:p>
        </p:txBody>
      </p:sp>
      <p:sp>
        <p:nvSpPr>
          <p:cNvPr id="62" name="Prior to Marcus’s Death, he attempts to form two new provinces in German tribal areas…"/>
          <p:cNvSpPr txBox="1"/>
          <p:nvPr>
            <p:ph type="body" idx="4294967295"/>
          </p:nvPr>
        </p:nvSpPr>
        <p:spPr>
          <a:xfrm>
            <a:off x="533400" y="1828800"/>
            <a:ext cx="8153400" cy="4038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buChar char="■"/>
              <a:defRPr sz="2700"/>
            </a:pPr>
            <a:r>
              <a:t>Prior to Marcus’s Death, he attempts to form two new provinces in German tribal areas</a:t>
            </a:r>
          </a:p>
          <a:p>
            <a:pPr>
              <a:spcBef>
                <a:spcPts val="600"/>
              </a:spcBef>
              <a:buChar char="■"/>
              <a:defRPr sz="2700"/>
            </a:pPr>
            <a:r>
              <a:t>He then stations 20,000 troops among the Marcomanni and Quadi to watch their every move</a:t>
            </a:r>
          </a:p>
          <a:p>
            <a:pPr>
              <a:spcBef>
                <a:spcPts val="600"/>
              </a:spcBef>
              <a:buChar char="■"/>
              <a:defRPr sz="2700"/>
            </a:pPr>
            <a:r>
              <a:t>Puts in place additional measures to ensure the stability of the area</a:t>
            </a:r>
          </a:p>
          <a:p>
            <a:pPr>
              <a:spcBef>
                <a:spcPts val="600"/>
              </a:spcBef>
              <a:buSzTx/>
              <a:buFont typeface="Wingdings"/>
              <a:buNone/>
              <a:defRPr sz="2700"/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Marcus Aurelius’s Death"/>
          <p:cNvSpPr txBox="1"/>
          <p:nvPr>
            <p:ph type="title" idx="4294967295"/>
          </p:nvPr>
        </p:nvSpPr>
        <p:spPr>
          <a:xfrm>
            <a:off x="533400" y="473074"/>
            <a:ext cx="8153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algn="ctr"/>
          </a:lstStyle>
          <a:p>
            <a:pPr/>
            <a:r>
              <a:t>Marcus Aurelius’s Death</a:t>
            </a:r>
          </a:p>
        </p:txBody>
      </p:sp>
      <p:sp>
        <p:nvSpPr>
          <p:cNvPr id="67" name="In 180 Marcus dies in Vindobona along with his vision of the Northern Front…"/>
          <p:cNvSpPr txBox="1"/>
          <p:nvPr>
            <p:ph type="body" idx="4294967295"/>
          </p:nvPr>
        </p:nvSpPr>
        <p:spPr>
          <a:xfrm>
            <a:off x="533400" y="1828800"/>
            <a:ext cx="8153400" cy="4038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lnSpc>
                <a:spcPct val="90000"/>
              </a:lnSpc>
              <a:buChar char="■"/>
            </a:pPr>
            <a:r>
              <a:t>In 180 Marcus dies in Vindobona along with his vision of the Northern Front</a:t>
            </a:r>
          </a:p>
          <a:p>
            <a:pPr>
              <a:lnSpc>
                <a:spcPct val="90000"/>
              </a:lnSpc>
              <a:buChar char="■"/>
            </a:pPr>
            <a:r>
              <a:t>Commodus assumes control of the Roman Empire</a:t>
            </a:r>
          </a:p>
          <a:p>
            <a:pPr>
              <a:lnSpc>
                <a:spcPct val="90000"/>
              </a:lnSpc>
              <a:buChar char="■"/>
            </a:pPr>
            <a:r>
              <a:t>Commodus did not pursue his father’s vision for the North</a:t>
            </a:r>
          </a:p>
          <a:p>
            <a:pPr>
              <a:lnSpc>
                <a:spcPct val="90000"/>
              </a:lnSpc>
              <a:buChar char="■"/>
            </a:pPr>
            <a:r>
              <a:t>German tribes represented a continuing threat to the Roman Empire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Refined">
  <a:themeElements>
    <a:clrScheme name="Refined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666699"/>
      </a:accent1>
      <a:accent2>
        <a:srgbClr val="99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Refined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Refine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Refined">
  <a:themeElements>
    <a:clrScheme name="Refine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666699"/>
      </a:accent1>
      <a:accent2>
        <a:srgbClr val="99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Refined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Refine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