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Shape 106"/>
          <p:cNvSpPr/>
          <p:nvPr>
            <p:ph type="sldImg"/>
          </p:nvPr>
        </p:nvSpPr>
        <p:spPr>
          <a:prstGeom prst="rect">
            <a:avLst/>
          </a:prstGeom>
        </p:spPr>
        <p:txBody>
          <a:bodyPr/>
          <a:lstStyle/>
          <a:p>
            <a:pPr/>
          </a:p>
        </p:txBody>
      </p:sp>
      <p:sp>
        <p:nvSpPr>
          <p:cNvPr id="107" name="Shape 107"/>
          <p:cNvSpPr/>
          <p:nvPr>
            <p:ph type="body" sz="quarter" idx="1"/>
          </p:nvPr>
        </p:nvSpPr>
        <p:spPr>
          <a:prstGeom prst="rect">
            <a:avLst/>
          </a:prstGeom>
        </p:spPr>
        <p:txBody>
          <a:bodyPr/>
          <a:lstStyle/>
          <a:p>
            <a:pPr/>
            <a:r>
              <a:t>Hold up $20 – what is this worth?  How do I know? What if I move to a new place or take a trip? What happens in a disaster?</a:t>
            </a:r>
          </a:p>
          <a:p>
            <a:pPr/>
            <a:r>
              <a:t>Who determines the value of this money? (gold? “fiat money”)  Could I just hand you a piece of paper with $20 written on it?  What is the difference?</a:t>
            </a:r>
          </a:p>
          <a:p>
            <a:pPr/>
            <a:r>
              <a:t> - role of market (buy and sell currency, bet on rise and fall of currency)</a:t>
            </a:r>
          </a:p>
          <a:p>
            <a:pPr/>
          </a:p>
          <a:p>
            <a:pPr>
              <a:buSzPct val="100000"/>
              <a:buChar char="-"/>
            </a:pPr>
            <a:r>
              <a:t>How do you feel about banks?  Do they make your life better or not?  Do they help the country?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Shape 111"/>
          <p:cNvSpPr/>
          <p:nvPr>
            <p:ph type="sldImg"/>
          </p:nvPr>
        </p:nvSpPr>
        <p:spPr>
          <a:prstGeom prst="rect">
            <a:avLst/>
          </a:prstGeom>
        </p:spPr>
        <p:txBody>
          <a:bodyPr/>
          <a:lstStyle/>
          <a:p>
            <a:pPr/>
          </a:p>
        </p:txBody>
      </p:sp>
      <p:sp>
        <p:nvSpPr>
          <p:cNvPr id="112" name="Shape 112"/>
          <p:cNvSpPr/>
          <p:nvPr>
            <p:ph type="body" sz="quarter" idx="1"/>
          </p:nvPr>
        </p:nvSpPr>
        <p:spPr>
          <a:prstGeom prst="rect">
            <a:avLst/>
          </a:prstGeom>
        </p:spPr>
        <p:txBody>
          <a:bodyPr/>
          <a:lstStyle/>
          <a:p>
            <a:pPr/>
            <a:r>
              <a:t>Over 50 different currencies (British, Spanish, Portuguese, states, etc.) in circulation end 18</a:t>
            </a:r>
            <a:r>
              <a:rPr baseline="30000"/>
              <a:t>th</a:t>
            </a:r>
            <a:r>
              <a:t> century.</a:t>
            </a:r>
          </a:p>
          <a:p>
            <a:pPr/>
            <a:r>
              <a:t>Haven for speculators because true value of currency was unknowable with communication delays.</a:t>
            </a:r>
          </a:p>
          <a:p>
            <a:pPr/>
            <a:r>
              <a:t>Hamilton – needed establish reliable credit – needed standard currency</a:t>
            </a:r>
          </a:p>
          <a:p>
            <a:pPr/>
            <a:r>
              <a:t>Jefferson’s vision of maintaining nation of independent farmers – self-reliant – not tied to markets – true democracy (southern mistrust of NE)</a:t>
            </a:r>
          </a:p>
          <a:p>
            <a:pPr/>
            <a:r>
              <a:t>Why would Congress allow to expire in 1811?  What impacts will this have?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Shape 115"/>
          <p:cNvSpPr/>
          <p:nvPr>
            <p:ph type="sldImg"/>
          </p:nvPr>
        </p:nvSpPr>
        <p:spPr>
          <a:prstGeom prst="rect">
            <a:avLst/>
          </a:prstGeom>
        </p:spPr>
        <p:txBody>
          <a:bodyPr/>
          <a:lstStyle/>
          <a:p>
            <a:pPr/>
          </a:p>
        </p:txBody>
      </p:sp>
      <p:sp>
        <p:nvSpPr>
          <p:cNvPr id="116" name="Shape 116"/>
          <p:cNvSpPr/>
          <p:nvPr>
            <p:ph type="body" sz="quarter" idx="1"/>
          </p:nvPr>
        </p:nvSpPr>
        <p:spPr>
          <a:prstGeom prst="rect">
            <a:avLst/>
          </a:prstGeom>
        </p:spPr>
        <p:txBody>
          <a:bodyPr/>
          <a:lstStyle/>
          <a:p>
            <a:pPr/>
            <a:r>
              <a:t>War 1812 (Napoleonic Wars in Europe) created new debts – state banks all issuing notes – inflation – economic boom for businesses (farm commodities – food and cotton - needed in Europe)</a:t>
            </a:r>
          </a:p>
          <a:p>
            <a:pPr/>
            <a:r>
              <a:t>Madison gets re-chartered and Supreme Court defends it in McCulloch v. MD (1819)</a:t>
            </a:r>
          </a:p>
          <a:p>
            <a:pPr/>
            <a:r>
              <a:t>Panic 1819 – debts being called in, small farmers suffering – Bank loses credibility b/c made loans without much regulation – many average Americans see as enemy</a:t>
            </a:r>
          </a:p>
          <a:p>
            <a:pPr/>
            <a:r>
              <a:t>Nicholas Biddle restores credibility to BUS over 1820’s.  Careful lending, stabilizing economy, most business people and bankers appreciated stability.</a:t>
            </a:r>
          </a:p>
          <a:p>
            <a:pPr/>
            <a:r>
              <a:t>Many Whigs and westerners began to appreciate the BUS as a way to regulate the value of money and promote infrastructure.  Money was worth the same in one location or another so it helped people in rural areas.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hape 119"/>
          <p:cNvSpPr/>
          <p:nvPr>
            <p:ph type="sldImg"/>
          </p:nvPr>
        </p:nvSpPr>
        <p:spPr>
          <a:prstGeom prst="rect">
            <a:avLst/>
          </a:prstGeom>
        </p:spPr>
        <p:txBody>
          <a:bodyPr/>
          <a:lstStyle/>
          <a:p>
            <a:pPr/>
          </a:p>
        </p:txBody>
      </p:sp>
      <p:sp>
        <p:nvSpPr>
          <p:cNvPr id="120" name="Shape 120"/>
          <p:cNvSpPr/>
          <p:nvPr>
            <p:ph type="body" sz="quarter" idx="1"/>
          </p:nvPr>
        </p:nvSpPr>
        <p:spPr>
          <a:prstGeom prst="rect">
            <a:avLst/>
          </a:prstGeom>
        </p:spPr>
        <p:txBody>
          <a:bodyPr/>
          <a:lstStyle/>
          <a:p>
            <a:pPr/>
            <a:r>
              <a:t>Jackson attacked BUS as enemy of small farmer and business man in first message to Congress 1829.  Supporters had to decide when to go up for renewal.  Felt should force Jackson’s hand and bring up for renewal early because felt he would be reluctant to go against it in an election year, but if he got re-elected, he would not have qualms about going against the Bank.  Bank so popular, felt they could force Jackson to support it.  Congress passes a renewal in 1832 – Jackson must decide whether or not to veto or not.</a:t>
            </a:r>
          </a:p>
          <a:p>
            <a:pPr/>
          </a:p>
          <a:p>
            <a:pPr/>
            <a:r>
              <a:t>Watch video – Jackson’s view on economics – fill in top two squares of left side of scaffold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Shape 130"/>
          <p:cNvSpPr/>
          <p:nvPr>
            <p:ph type="sldImg"/>
          </p:nvPr>
        </p:nvSpPr>
        <p:spPr>
          <a:prstGeom prst="rect">
            <a:avLst/>
          </a:prstGeom>
        </p:spPr>
        <p:txBody>
          <a:bodyPr/>
          <a:lstStyle/>
          <a:p>
            <a:pPr/>
          </a:p>
        </p:txBody>
      </p:sp>
      <p:sp>
        <p:nvSpPr>
          <p:cNvPr id="131" name="Shape 131"/>
          <p:cNvSpPr/>
          <p:nvPr>
            <p:ph type="body" sz="quarter" idx="1"/>
          </p:nvPr>
        </p:nvSpPr>
        <p:spPr>
          <a:prstGeom prst="rect">
            <a:avLst/>
          </a:prstGeom>
        </p:spPr>
        <p:txBody>
          <a:bodyPr/>
          <a:lstStyle/>
          <a:p>
            <a:pPr/>
            <a:r>
              <a:t>Model:  ASA was passed by Congress and signed by President John Adams in 1798 during an undeclared naval war with France, known as “Quasi War.”  Federalists felt French were stirring up U.S. citizens in a French Style Revolution.  The Federalists blamed Thomas Jefferson for his endorsement for the violence of the French Revolution and he was an outspoken critic these acts as violations of the first amendment.</a:t>
            </a:r>
          </a:p>
          <a:p>
            <a:pPr/>
          </a:p>
          <a:p>
            <a:pPr/>
            <a:r>
              <a:t>The Acts include</a:t>
            </a:r>
          </a:p>
          <a:p>
            <a:pPr/>
            <a:r>
              <a:t>The Naturalization Act – The residence requirement for citizenship moved from five to fourteen years.</a:t>
            </a:r>
          </a:p>
          <a:p>
            <a:pPr/>
            <a:r>
              <a:t>The Alien Act – The President could deport ‘dangerous’ aliens at will.</a:t>
            </a:r>
          </a:p>
          <a:p>
            <a:pPr/>
            <a:r>
              <a:t>The Alien Enemy Act – The president could expel or imprison enemy aliens during times of declared war.</a:t>
            </a:r>
          </a:p>
          <a:p>
            <a:pPr/>
            <a:r>
              <a:t>The Sedition Act –This went so far as to stop people from speaking in a “false, scandalous and malicious” manner against the government. </a:t>
            </a:r>
          </a:p>
          <a:p>
            <a:pPr/>
          </a:p>
          <a:p>
            <a:pPr/>
            <a:r>
              <a:t>Metaphor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Shape 140"/>
          <p:cNvSpPr/>
          <p:nvPr>
            <p:ph type="sldImg"/>
          </p:nvPr>
        </p:nvSpPr>
        <p:spPr>
          <a:prstGeom prst="rect">
            <a:avLst/>
          </a:prstGeom>
        </p:spPr>
        <p:txBody>
          <a:bodyPr/>
          <a:lstStyle/>
          <a:p>
            <a:pPr/>
          </a:p>
        </p:txBody>
      </p:sp>
      <p:sp>
        <p:nvSpPr>
          <p:cNvPr id="141" name="Shape 141"/>
          <p:cNvSpPr/>
          <p:nvPr>
            <p:ph type="body" sz="quarter" idx="1"/>
          </p:nvPr>
        </p:nvSpPr>
        <p:spPr>
          <a:prstGeom prst="rect">
            <a:avLst/>
          </a:prstGeom>
        </p:spPr>
        <p:txBody>
          <a:bodyPr/>
          <a:lstStyle/>
          <a:p>
            <a:pPr/>
            <a:r>
              <a:t>This is an example of a historical visual metaphor of Jackson’s veto of the Bank.  The teacher can compare this image to some the students developed.</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p>
            <a:pPr/>
            <a:r>
              <a:t>Title Text</a:t>
            </a:r>
          </a:p>
        </p:txBody>
      </p:sp>
      <p:sp>
        <p:nvSpPr>
          <p:cNvPr id="12" name="Body Level One…"/>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722312" y="4406900"/>
            <a:ext cx="7772401" cy="1362075"/>
          </a:xfrm>
          <a:prstGeom prst="rect">
            <a:avLst/>
          </a:prstGeom>
        </p:spPr>
        <p:txBody>
          <a:bodyPr anchor="t"/>
          <a:lstStyle>
            <a:lvl1pPr algn="l">
              <a:defRPr b="1" cap="all" sz="4000"/>
            </a:lvl1pPr>
          </a:lstStyle>
          <a:p>
            <a:pPr/>
            <a:r>
              <a:t>Title Text</a:t>
            </a:r>
          </a:p>
        </p:txBody>
      </p:sp>
      <p:sp>
        <p:nvSpPr>
          <p:cNvPr id="30" name="Body Level One…"/>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vl1pPr>
            <a:lvl2pPr marL="0" indent="457200">
              <a:spcBef>
                <a:spcPts val="500"/>
              </a:spcBef>
              <a:buSzTx/>
              <a:buFontTx/>
              <a:buNone/>
              <a:defRPr b="1" sz="2400"/>
            </a:lvl2pPr>
            <a:lvl3pPr marL="0" indent="914400">
              <a:spcBef>
                <a:spcPts val="500"/>
              </a:spcBef>
              <a:buSzTx/>
              <a:buFontTx/>
              <a:buNone/>
              <a:defRPr b="1" sz="2400"/>
            </a:lvl3pPr>
            <a:lvl4pPr marL="0" indent="1371600">
              <a:spcBef>
                <a:spcPts val="500"/>
              </a:spcBef>
              <a:buSzTx/>
              <a:buFontTx/>
              <a:buNone/>
              <a:defRPr b="1" sz="2400"/>
            </a:lvl4pPr>
            <a:lvl5pPr marL="0" indent="1828800">
              <a:spcBef>
                <a:spcPts val="500"/>
              </a:spcBef>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457200" y="273050"/>
            <a:ext cx="3008314" cy="1162050"/>
          </a:xfrm>
          <a:prstGeom prst="rect">
            <a:avLst/>
          </a:prstGeom>
        </p:spPr>
        <p:txBody>
          <a:bodyPr anchor="b"/>
          <a:lstStyle>
            <a:lvl1pPr algn="l">
              <a:defRPr b="1" sz="2000"/>
            </a:lvl1pPr>
          </a:lstStyle>
          <a:p>
            <a:pPr/>
            <a:r>
              <a:t>Title Text</a:t>
            </a:r>
          </a:p>
        </p:txBody>
      </p:sp>
      <p:sp>
        <p:nvSpPr>
          <p:cNvPr id="73" name="Body Level One…"/>
          <p:cNvSpPr txBox="1"/>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1792288" y="4800600"/>
            <a:ext cx="5486401" cy="566738"/>
          </a:xfrm>
          <a:prstGeom prst="rect">
            <a:avLst/>
          </a:prstGeom>
        </p:spPr>
        <p:txBody>
          <a:bodyPr anchor="b"/>
          <a:lstStyle>
            <a:lvl1pPr algn="l">
              <a:defRPr b="1" sz="2000"/>
            </a:lvl1pPr>
          </a:lstStyle>
          <a:p>
            <a:pPr/>
            <a:r>
              <a:t>Title Text</a:t>
            </a:r>
          </a:p>
        </p:txBody>
      </p:sp>
      <p:sp>
        <p:nvSpPr>
          <p:cNvPr id="83" name="Picture Placeholder 2"/>
          <p:cNvSpPr/>
          <p:nvPr>
            <p:ph type="pic" sz="half" idx="21"/>
          </p:nvPr>
        </p:nvSpPr>
        <p:spPr>
          <a:xfrm>
            <a:off x="1792288" y="612775"/>
            <a:ext cx="5486401" cy="4114800"/>
          </a:xfrm>
          <a:prstGeom prst="rect">
            <a:avLst/>
          </a:prstGeom>
        </p:spPr>
        <p:txBody>
          <a:bodyPr lIns="91439" rIns="91439">
            <a:noAutofit/>
          </a:bodyPr>
          <a:lstStyle/>
          <a:p>
            <a:pPr/>
          </a:p>
        </p:txBody>
      </p:sp>
      <p:sp>
        <p:nvSpPr>
          <p:cNvPr id="84" name="Body Level One…"/>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www.pbs.org/kcet/andrewjackson/video/video_pop.html?id=33&amp;KeepThis=true&amp;TB_iframe=true&amp;height=335&amp;width=500"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Rectangle 3"/>
          <p:cNvSpPr/>
          <p:nvPr/>
        </p:nvSpPr>
        <p:spPr>
          <a:xfrm>
            <a:off x="0" y="0"/>
            <a:ext cx="9144000" cy="1295400"/>
          </a:xfrm>
          <a:prstGeom prst="rect">
            <a:avLst/>
          </a:prstGeom>
          <a:solidFill>
            <a:srgbClr val="FFFFCD"/>
          </a:solidFill>
          <a:ln w="12700">
            <a:miter lim="400000"/>
          </a:ln>
        </p:spPr>
        <p:txBody>
          <a:bodyPr lIns="45719" rIns="45719" anchor="ctr"/>
          <a:lstStyle/>
          <a:p>
            <a:pPr/>
          </a:p>
        </p:txBody>
      </p:sp>
      <p:pic>
        <p:nvPicPr>
          <p:cNvPr id="95" name="Picture 4" descr="Picture 4"/>
          <p:cNvPicPr>
            <a:picLocks noChangeAspect="1"/>
          </p:cNvPicPr>
          <p:nvPr/>
        </p:nvPicPr>
        <p:blipFill>
          <a:blip r:embed="rId2">
            <a:extLst/>
          </a:blip>
          <a:stretch>
            <a:fillRect/>
          </a:stretch>
        </p:blipFill>
        <p:spPr>
          <a:xfrm>
            <a:off x="381000" y="0"/>
            <a:ext cx="3733800" cy="1230313"/>
          </a:xfrm>
          <a:prstGeom prst="rect">
            <a:avLst/>
          </a:prstGeom>
          <a:ln w="12700">
            <a:miter lim="400000"/>
          </a:ln>
        </p:spPr>
      </p:pic>
      <p:sp>
        <p:nvSpPr>
          <p:cNvPr id="96" name="Line 5"/>
          <p:cNvSpPr/>
          <p:nvPr/>
        </p:nvSpPr>
        <p:spPr>
          <a:xfrm>
            <a:off x="0" y="1295400"/>
            <a:ext cx="9144000" cy="0"/>
          </a:xfrm>
          <a:prstGeom prst="line">
            <a:avLst/>
          </a:prstGeom>
          <a:ln w="19050">
            <a:solidFill>
              <a:srgbClr val="D2BB30"/>
            </a:solidFill>
          </a:ln>
        </p:spPr>
        <p:txBody>
          <a:bodyPr lIns="45719" rIns="45719"/>
          <a:lstStyle/>
          <a:p>
            <a:pPr/>
          </a:p>
        </p:txBody>
      </p:sp>
      <p:sp>
        <p:nvSpPr>
          <p:cNvPr id="97" name="Text Box 6"/>
          <p:cNvSpPr txBox="1"/>
          <p:nvPr/>
        </p:nvSpPr>
        <p:spPr>
          <a:xfrm>
            <a:off x="350520" y="1639888"/>
            <a:ext cx="8519160" cy="38390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3600">
                <a:latin typeface="Arial"/>
                <a:ea typeface="Arial"/>
                <a:cs typeface="Arial"/>
                <a:sym typeface="Arial"/>
              </a:defRPr>
            </a:pPr>
          </a:p>
          <a:p>
            <a:pPr algn="ctr">
              <a:defRPr sz="3600">
                <a:solidFill>
                  <a:srgbClr val="0000FF"/>
                </a:solidFill>
                <a:latin typeface="Arial"/>
                <a:ea typeface="Arial"/>
                <a:cs typeface="Arial"/>
                <a:sym typeface="Arial"/>
              </a:defRPr>
            </a:pPr>
            <a:r>
              <a:t>Jackson’s veto of the</a:t>
            </a:r>
          </a:p>
          <a:p>
            <a:pPr algn="ctr">
              <a:defRPr sz="3600">
                <a:solidFill>
                  <a:srgbClr val="0000FF"/>
                </a:solidFill>
                <a:latin typeface="Arial"/>
                <a:ea typeface="Arial"/>
                <a:cs typeface="Arial"/>
                <a:sym typeface="Arial"/>
              </a:defRPr>
            </a:pPr>
            <a:r>
              <a:t>Second Bank of the US</a:t>
            </a:r>
          </a:p>
          <a:p>
            <a:pPr algn="ctr">
              <a:defRPr sz="3600">
                <a:solidFill>
                  <a:srgbClr val="0000FF"/>
                </a:solidFill>
                <a:latin typeface="Arial"/>
                <a:ea typeface="Arial"/>
                <a:cs typeface="Arial"/>
                <a:sym typeface="Arial"/>
              </a:defRPr>
            </a:pPr>
            <a:r>
              <a:t> </a:t>
            </a:r>
          </a:p>
          <a:p>
            <a:pPr algn="ctr">
              <a:defRPr sz="2800">
                <a:solidFill>
                  <a:srgbClr val="0000FF"/>
                </a:solidFill>
                <a:latin typeface="Arial"/>
                <a:ea typeface="Arial"/>
                <a:cs typeface="Arial"/>
                <a:sym typeface="Arial"/>
              </a:defRPr>
            </a:pPr>
            <a:r>
              <a:t>Establishing Foundational Knowledge and Empathy:</a:t>
            </a:r>
          </a:p>
          <a:p>
            <a:pPr algn="ctr">
              <a:defRPr sz="2800">
                <a:solidFill>
                  <a:srgbClr val="0000FF"/>
                </a:solidFill>
                <a:latin typeface="Arial"/>
                <a:ea typeface="Arial"/>
                <a:cs typeface="Arial"/>
                <a:sym typeface="Arial"/>
              </a:defRPr>
            </a:pPr>
            <a:r>
              <a:t>Visual Metaphor</a:t>
            </a:r>
          </a:p>
          <a:p>
            <a:pPr algn="ctr">
              <a:defRPr sz="2800">
                <a:solidFill>
                  <a:srgbClr val="0000FF"/>
                </a:solidFill>
                <a:latin typeface="Arial"/>
                <a:ea typeface="Arial"/>
                <a:cs typeface="Arial"/>
                <a:sym typeface="Arial"/>
              </a:defRPr>
            </a:pPr>
            <a:r>
              <a:t>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3"/>
          <p:cNvSpPr txBox="1"/>
          <p:nvPr/>
        </p:nvSpPr>
        <p:spPr>
          <a:xfrm>
            <a:off x="731519" y="1981200"/>
            <a:ext cx="7924613" cy="285478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b="1" sz="3200" u="sng">
                <a:solidFill>
                  <a:srgbClr val="000090"/>
                </a:solidFill>
                <a:latin typeface="Arial"/>
                <a:ea typeface="Arial"/>
                <a:cs typeface="Arial"/>
                <a:sym typeface="Arial"/>
              </a:defRPr>
            </a:pPr>
            <a:r>
              <a:t>Historical Dilemma</a:t>
            </a:r>
            <a:endParaRPr sz="2800"/>
          </a:p>
          <a:p>
            <a:pPr>
              <a:defRPr>
                <a:latin typeface="Arial"/>
                <a:ea typeface="Arial"/>
                <a:cs typeface="Arial"/>
                <a:sym typeface="Arial"/>
              </a:defRPr>
            </a:pPr>
          </a:p>
          <a:p>
            <a:pPr>
              <a:defRPr b="1" sz="2400">
                <a:latin typeface="Arial"/>
                <a:ea typeface="Arial"/>
                <a:cs typeface="Arial"/>
                <a:sym typeface="Arial"/>
              </a:defRPr>
            </a:pPr>
            <a:r>
              <a:t>Central Question</a:t>
            </a:r>
            <a:r>
              <a:rPr b="0"/>
              <a:t>: </a:t>
            </a:r>
            <a:r>
              <a:rPr b="0" i="1">
                <a:solidFill>
                  <a:srgbClr val="376092"/>
                </a:solidFill>
              </a:rPr>
              <a:t>Was Jackson justified in vetoing BUS?</a:t>
            </a:r>
            <a:endParaRPr b="0" i="1">
              <a:solidFill>
                <a:srgbClr val="376092"/>
              </a:solidFill>
            </a:endParaRPr>
          </a:p>
          <a:p>
            <a:pPr>
              <a:defRPr i="1" sz="2400">
                <a:solidFill>
                  <a:srgbClr val="376092"/>
                </a:solidFill>
                <a:latin typeface="Arial"/>
                <a:ea typeface="Arial"/>
                <a:cs typeface="Arial"/>
                <a:sym typeface="Arial"/>
              </a:defRPr>
            </a:pPr>
          </a:p>
          <a:p>
            <a:pPr>
              <a:defRPr sz="2400">
                <a:latin typeface="Arial"/>
                <a:ea typeface="Arial"/>
                <a:cs typeface="Arial"/>
                <a:sym typeface="Arial"/>
              </a:defRPr>
            </a:pPr>
            <a:r>
              <a:t>Groups present metaphors</a:t>
            </a:r>
          </a:p>
          <a:p>
            <a:pPr>
              <a:defRPr sz="2400">
                <a:latin typeface="Arial"/>
                <a:ea typeface="Arial"/>
                <a:cs typeface="Arial"/>
                <a:sym typeface="Arial"/>
              </a:defRPr>
            </a:pPr>
          </a:p>
          <a:p>
            <a:pPr>
              <a:defRPr sz="2400">
                <a:latin typeface="Arial"/>
                <a:ea typeface="Arial"/>
                <a:cs typeface="Arial"/>
                <a:sym typeface="Arial"/>
              </a:defRPr>
            </a:pPr>
            <a:r>
              <a:t>Group Discussion</a:t>
            </a:r>
          </a:p>
          <a:p>
            <a:pPr>
              <a:defRPr i="1" sz="2000">
                <a:solidFill>
                  <a:schemeClr val="accent1"/>
                </a:solidFill>
              </a:defRPr>
            </a:pPr>
            <a:r>
              <a:t> </a:t>
            </a:r>
          </a:p>
        </p:txBody>
      </p:sp>
      <p:sp>
        <p:nvSpPr>
          <p:cNvPr id="134" name="Rectangle 4"/>
          <p:cNvSpPr/>
          <p:nvPr/>
        </p:nvSpPr>
        <p:spPr>
          <a:xfrm>
            <a:off x="0" y="0"/>
            <a:ext cx="9144000" cy="1295400"/>
          </a:xfrm>
          <a:prstGeom prst="rect">
            <a:avLst/>
          </a:prstGeom>
          <a:solidFill>
            <a:srgbClr val="FFF9CF"/>
          </a:solidFill>
          <a:ln w="12700">
            <a:miter lim="400000"/>
          </a:ln>
        </p:spPr>
        <p:txBody>
          <a:bodyPr lIns="45719" rIns="45719" anchor="ctr"/>
          <a:lstStyle/>
          <a:p>
            <a:pPr/>
          </a:p>
        </p:txBody>
      </p:sp>
      <p:pic>
        <p:nvPicPr>
          <p:cNvPr id="135" name="Picture 5" descr="Picture 5"/>
          <p:cNvPicPr>
            <a:picLocks noChangeAspect="1"/>
          </p:cNvPicPr>
          <p:nvPr/>
        </p:nvPicPr>
        <p:blipFill>
          <a:blip r:embed="rId2">
            <a:extLst/>
          </a:blip>
          <a:stretch>
            <a:fillRect/>
          </a:stretch>
        </p:blipFill>
        <p:spPr>
          <a:xfrm>
            <a:off x="381000" y="0"/>
            <a:ext cx="3733800" cy="1230313"/>
          </a:xfrm>
          <a:prstGeom prst="rect">
            <a:avLst/>
          </a:prstGeom>
          <a:ln w="12700">
            <a:miter lim="400000"/>
          </a:ln>
        </p:spPr>
      </p:pic>
      <p:sp>
        <p:nvSpPr>
          <p:cNvPr id="136" name="Line 6"/>
          <p:cNvSpPr/>
          <p:nvPr/>
        </p:nvSpPr>
        <p:spPr>
          <a:xfrm>
            <a:off x="0" y="1295400"/>
            <a:ext cx="9144000" cy="0"/>
          </a:xfrm>
          <a:prstGeom prst="line">
            <a:avLst/>
          </a:prstGeom>
          <a:ln w="19050">
            <a:solidFill>
              <a:srgbClr val="D2BB30"/>
            </a:solidFill>
          </a:ln>
        </p:spPr>
        <p:txBody>
          <a:bodyPr lIns="45719" rIns="45719"/>
          <a:lstStyle/>
          <a:p>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Subtitle 2"/>
          <p:cNvSpPr txBox="1"/>
          <p:nvPr>
            <p:ph type="subTitle" idx="1"/>
          </p:nvPr>
        </p:nvSpPr>
        <p:spPr>
          <a:xfrm>
            <a:off x="572036" y="738909"/>
            <a:ext cx="8122916" cy="5334001"/>
          </a:xfrm>
          <a:prstGeom prst="rect">
            <a:avLst/>
          </a:prstGeom>
        </p:spPr>
        <p:txBody>
          <a:bodyPr/>
          <a:lstStyle>
            <a:lvl1pPr algn="l">
              <a:spcBef>
                <a:spcPts val="500"/>
              </a:spcBef>
              <a:defRPr sz="2400">
                <a:solidFill>
                  <a:srgbClr val="000000"/>
                </a:solidFill>
              </a:defRPr>
            </a:lvl1pPr>
          </a:lstStyle>
          <a:p>
            <a:pPr/>
            <a:r>
              <a:t>Downfall of Mother Bank</a:t>
            </a:r>
          </a:p>
        </p:txBody>
      </p:sp>
      <p:pic>
        <p:nvPicPr>
          <p:cNvPr id="139" name="Picture 4" descr="Picture 4"/>
          <p:cNvPicPr>
            <a:picLocks noChangeAspect="1"/>
          </p:cNvPicPr>
          <p:nvPr/>
        </p:nvPicPr>
        <p:blipFill>
          <a:blip r:embed="rId3">
            <a:extLst/>
          </a:blip>
          <a:stretch>
            <a:fillRect/>
          </a:stretch>
        </p:blipFill>
        <p:spPr>
          <a:xfrm>
            <a:off x="1647464" y="1342831"/>
            <a:ext cx="5811889" cy="4145814"/>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3"/>
          <p:cNvSpPr txBox="1"/>
          <p:nvPr/>
        </p:nvSpPr>
        <p:spPr>
          <a:xfrm>
            <a:off x="731519" y="1981200"/>
            <a:ext cx="7383424" cy="4080307"/>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b="1" sz="3200" u="sng">
                <a:solidFill>
                  <a:srgbClr val="000090"/>
                </a:solidFill>
                <a:latin typeface="Arial"/>
                <a:ea typeface="Arial"/>
                <a:cs typeface="Arial"/>
                <a:sym typeface="Arial"/>
              </a:defRPr>
            </a:pPr>
            <a:r>
              <a:t>What happened after Jackson’s veto?</a:t>
            </a:r>
          </a:p>
          <a:p>
            <a:pPr>
              <a:defRPr b="1" sz="3200" u="sng">
                <a:solidFill>
                  <a:srgbClr val="000090"/>
                </a:solidFill>
                <a:latin typeface="Arial"/>
                <a:ea typeface="Arial"/>
                <a:cs typeface="Arial"/>
                <a:sym typeface="Arial"/>
              </a:defRPr>
            </a:pPr>
          </a:p>
          <a:p>
            <a:pPr>
              <a:defRPr sz="2400">
                <a:latin typeface="Arial"/>
                <a:ea typeface="Arial"/>
                <a:cs typeface="Arial"/>
                <a:sym typeface="Arial"/>
              </a:defRPr>
            </a:pPr>
            <a:r>
              <a:t>Recession</a:t>
            </a:r>
          </a:p>
          <a:p>
            <a:pPr>
              <a:defRPr sz="2400">
                <a:latin typeface="Arial"/>
                <a:ea typeface="Arial"/>
                <a:cs typeface="Arial"/>
                <a:sym typeface="Arial"/>
              </a:defRPr>
            </a:pPr>
            <a:r>
              <a:t>Death of Bank and “Wildcat Banks”</a:t>
            </a:r>
          </a:p>
          <a:p>
            <a:pPr>
              <a:defRPr sz="2400">
                <a:latin typeface="Arial"/>
                <a:ea typeface="Arial"/>
                <a:cs typeface="Arial"/>
                <a:sym typeface="Arial"/>
              </a:defRPr>
            </a:pPr>
            <a:r>
              <a:t>Election of 1836: Martin Van Buren</a:t>
            </a:r>
          </a:p>
          <a:p>
            <a:pPr>
              <a:defRPr sz="2400">
                <a:latin typeface="Arial"/>
                <a:ea typeface="Arial"/>
                <a:cs typeface="Arial"/>
                <a:sym typeface="Arial"/>
              </a:defRPr>
            </a:pPr>
            <a:r>
              <a:t>Panic of 1837</a:t>
            </a:r>
          </a:p>
          <a:p>
            <a:pPr>
              <a:defRPr sz="2400">
                <a:latin typeface="Arial"/>
                <a:ea typeface="Arial"/>
                <a:cs typeface="Arial"/>
                <a:sym typeface="Arial"/>
              </a:defRPr>
            </a:pPr>
            <a:r>
              <a:t>Whig victory in 1840</a:t>
            </a:r>
          </a:p>
          <a:p>
            <a:pPr>
              <a:defRPr b="1" sz="3200" u="sng">
                <a:solidFill>
                  <a:srgbClr val="000090"/>
                </a:solidFill>
                <a:latin typeface="Arial"/>
                <a:ea typeface="Arial"/>
                <a:cs typeface="Arial"/>
                <a:sym typeface="Arial"/>
              </a:defRPr>
            </a:pPr>
          </a:p>
          <a:p>
            <a:pPr>
              <a:defRPr sz="2800">
                <a:solidFill>
                  <a:srgbClr val="000090"/>
                </a:solidFill>
                <a:latin typeface="Arial"/>
                <a:ea typeface="Arial"/>
                <a:cs typeface="Arial"/>
                <a:sym typeface="Arial"/>
              </a:defRPr>
            </a:pPr>
          </a:p>
        </p:txBody>
      </p:sp>
      <p:sp>
        <p:nvSpPr>
          <p:cNvPr id="144" name="Rectangle 4"/>
          <p:cNvSpPr/>
          <p:nvPr/>
        </p:nvSpPr>
        <p:spPr>
          <a:xfrm>
            <a:off x="0" y="0"/>
            <a:ext cx="9144000" cy="1295400"/>
          </a:xfrm>
          <a:prstGeom prst="rect">
            <a:avLst/>
          </a:prstGeom>
          <a:solidFill>
            <a:srgbClr val="FFF9CF"/>
          </a:solidFill>
          <a:ln w="12700">
            <a:miter lim="400000"/>
          </a:ln>
        </p:spPr>
        <p:txBody>
          <a:bodyPr lIns="45719" rIns="45719" anchor="ctr"/>
          <a:lstStyle/>
          <a:p>
            <a:pPr/>
          </a:p>
        </p:txBody>
      </p:sp>
      <p:pic>
        <p:nvPicPr>
          <p:cNvPr id="145" name="Picture 5" descr="Picture 5"/>
          <p:cNvPicPr>
            <a:picLocks noChangeAspect="1"/>
          </p:cNvPicPr>
          <p:nvPr/>
        </p:nvPicPr>
        <p:blipFill>
          <a:blip r:embed="rId2">
            <a:extLst/>
          </a:blip>
          <a:stretch>
            <a:fillRect/>
          </a:stretch>
        </p:blipFill>
        <p:spPr>
          <a:xfrm>
            <a:off x="381000" y="0"/>
            <a:ext cx="3733800" cy="1230313"/>
          </a:xfrm>
          <a:prstGeom prst="rect">
            <a:avLst/>
          </a:prstGeom>
          <a:ln w="12700">
            <a:miter lim="400000"/>
          </a:ln>
        </p:spPr>
      </p:pic>
      <p:sp>
        <p:nvSpPr>
          <p:cNvPr id="146" name="Line 6"/>
          <p:cNvSpPr/>
          <p:nvPr/>
        </p:nvSpPr>
        <p:spPr>
          <a:xfrm>
            <a:off x="0" y="1295400"/>
            <a:ext cx="9144000" cy="0"/>
          </a:xfrm>
          <a:prstGeom prst="line">
            <a:avLst/>
          </a:prstGeom>
          <a:ln w="19050">
            <a:solidFill>
              <a:srgbClr val="D2BB30"/>
            </a:solidFill>
          </a:ln>
        </p:spPr>
        <p:txBody>
          <a:bodyPr lIns="45719" rIns="45719"/>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9" name="Rectangle 3"/>
          <p:cNvSpPr txBox="1"/>
          <p:nvPr/>
        </p:nvSpPr>
        <p:spPr>
          <a:xfrm>
            <a:off x="731520" y="1981200"/>
            <a:ext cx="8329995" cy="335008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defRPr b="1" sz="3200" u="sng">
                <a:solidFill>
                  <a:srgbClr val="000090"/>
                </a:solidFill>
                <a:latin typeface="Arial"/>
                <a:ea typeface="Arial"/>
                <a:cs typeface="Arial"/>
                <a:sym typeface="Arial"/>
              </a:defRPr>
            </a:pPr>
            <a:r>
              <a:t>Establishing Foundational Knowledge</a:t>
            </a:r>
          </a:p>
          <a:p>
            <a:pPr>
              <a:defRPr b="1" i="1" sz="2800">
                <a:solidFill>
                  <a:srgbClr val="000090"/>
                </a:solidFill>
                <a:latin typeface="Arial"/>
                <a:ea typeface="Arial"/>
                <a:cs typeface="Arial"/>
                <a:sym typeface="Arial"/>
              </a:defRPr>
            </a:pPr>
            <a:r>
              <a:t>Visual Metaphor</a:t>
            </a:r>
          </a:p>
          <a:p>
            <a:pPr>
              <a:defRPr sz="2800">
                <a:latin typeface="Arial"/>
                <a:ea typeface="Arial"/>
                <a:cs typeface="Arial"/>
                <a:sym typeface="Arial"/>
              </a:defRPr>
            </a:pPr>
          </a:p>
          <a:p>
            <a:pPr>
              <a:defRPr b="1" sz="2000">
                <a:latin typeface="Arial"/>
                <a:ea typeface="Arial"/>
                <a:cs typeface="Arial"/>
                <a:sym typeface="Arial"/>
              </a:defRPr>
            </a:pPr>
            <a:r>
              <a:t>Topic:</a:t>
            </a:r>
            <a:r>
              <a:rPr b="0"/>
              <a:t> Jackson’s veto of the Second Bank of the US</a:t>
            </a:r>
            <a:endParaRPr b="0"/>
          </a:p>
          <a:p>
            <a:pPr>
              <a:defRPr>
                <a:latin typeface="Arial"/>
                <a:ea typeface="Arial"/>
                <a:cs typeface="Arial"/>
                <a:sym typeface="Arial"/>
              </a:defRPr>
            </a:pPr>
          </a:p>
          <a:p>
            <a:pPr>
              <a:defRPr b="1" sz="2000">
                <a:latin typeface="Arial"/>
                <a:ea typeface="Arial"/>
                <a:cs typeface="Arial"/>
                <a:sym typeface="Arial"/>
              </a:defRPr>
            </a:pPr>
            <a:r>
              <a:t>Persistent Issue:  </a:t>
            </a:r>
            <a:r>
              <a:rPr b="0" i="1">
                <a:solidFill>
                  <a:srgbClr val="376092"/>
                </a:solidFill>
              </a:rPr>
              <a:t>What policies best promote economic prosperity</a:t>
            </a:r>
            <a:endParaRPr b="0" i="1">
              <a:solidFill>
                <a:srgbClr val="376092"/>
              </a:solidFill>
            </a:endParaRPr>
          </a:p>
          <a:p>
            <a:pPr>
              <a:defRPr i="1" sz="2000">
                <a:solidFill>
                  <a:srgbClr val="376092"/>
                </a:solidFill>
                <a:latin typeface="Arial"/>
                <a:ea typeface="Arial"/>
                <a:cs typeface="Arial"/>
                <a:sym typeface="Arial"/>
              </a:defRPr>
            </a:pPr>
            <a:r>
              <a:t>					and progress? </a:t>
            </a:r>
            <a:endParaRPr b="1"/>
          </a:p>
          <a:p>
            <a:pPr>
              <a:defRPr b="1" sz="2000">
                <a:latin typeface="Arial"/>
                <a:ea typeface="Arial"/>
                <a:cs typeface="Arial"/>
                <a:sym typeface="Arial"/>
              </a:defRPr>
            </a:pPr>
            <a:r>
              <a:t>Central Question</a:t>
            </a:r>
            <a:r>
              <a:rPr b="0"/>
              <a:t>: </a:t>
            </a:r>
            <a:r>
              <a:rPr b="0" i="1">
                <a:solidFill>
                  <a:srgbClr val="376092"/>
                </a:solidFill>
              </a:rPr>
              <a:t>Was Jackson are justified in vetoing the Second Bank</a:t>
            </a:r>
            <a:endParaRPr b="0" i="1">
              <a:solidFill>
                <a:srgbClr val="376092"/>
              </a:solidFill>
            </a:endParaRPr>
          </a:p>
          <a:p>
            <a:pPr>
              <a:defRPr i="1" sz="2000">
                <a:solidFill>
                  <a:srgbClr val="376092"/>
                </a:solidFill>
                <a:latin typeface="Arial"/>
                <a:ea typeface="Arial"/>
                <a:cs typeface="Arial"/>
                <a:sym typeface="Arial"/>
              </a:defRPr>
            </a:pPr>
            <a:r>
              <a:t>					of the US?</a:t>
            </a:r>
          </a:p>
          <a:p>
            <a:pPr>
              <a:defRPr i="1" sz="2000">
                <a:solidFill>
                  <a:schemeClr val="accent1"/>
                </a:solidFill>
              </a:defRPr>
            </a:pPr>
            <a:r>
              <a:t> </a:t>
            </a:r>
          </a:p>
        </p:txBody>
      </p:sp>
      <p:sp>
        <p:nvSpPr>
          <p:cNvPr id="100" name="Rectangle 4"/>
          <p:cNvSpPr/>
          <p:nvPr/>
        </p:nvSpPr>
        <p:spPr>
          <a:xfrm>
            <a:off x="0" y="0"/>
            <a:ext cx="9144000" cy="1295400"/>
          </a:xfrm>
          <a:prstGeom prst="rect">
            <a:avLst/>
          </a:prstGeom>
          <a:solidFill>
            <a:srgbClr val="FFF9CF"/>
          </a:solidFill>
          <a:ln w="12700">
            <a:miter lim="400000"/>
          </a:ln>
        </p:spPr>
        <p:txBody>
          <a:bodyPr lIns="45719" rIns="45719" anchor="ctr"/>
          <a:lstStyle/>
          <a:p>
            <a:pPr/>
          </a:p>
        </p:txBody>
      </p:sp>
      <p:pic>
        <p:nvPicPr>
          <p:cNvPr id="101" name="Picture 5" descr="Picture 5"/>
          <p:cNvPicPr>
            <a:picLocks noChangeAspect="1"/>
          </p:cNvPicPr>
          <p:nvPr/>
        </p:nvPicPr>
        <p:blipFill>
          <a:blip r:embed="rId2">
            <a:extLst/>
          </a:blip>
          <a:stretch>
            <a:fillRect/>
          </a:stretch>
        </p:blipFill>
        <p:spPr>
          <a:xfrm>
            <a:off x="381000" y="0"/>
            <a:ext cx="3733800" cy="1230313"/>
          </a:xfrm>
          <a:prstGeom prst="rect">
            <a:avLst/>
          </a:prstGeom>
          <a:ln w="12700">
            <a:miter lim="400000"/>
          </a:ln>
        </p:spPr>
      </p:pic>
      <p:sp>
        <p:nvSpPr>
          <p:cNvPr id="102" name="Line 6"/>
          <p:cNvSpPr/>
          <p:nvPr/>
        </p:nvSpPr>
        <p:spPr>
          <a:xfrm>
            <a:off x="0" y="1295400"/>
            <a:ext cx="9144000" cy="0"/>
          </a:xfrm>
          <a:prstGeom prst="line">
            <a:avLst/>
          </a:prstGeom>
          <a:ln w="19050">
            <a:solidFill>
              <a:srgbClr val="D2BB30"/>
            </a:solidFill>
          </a:ln>
        </p:spPr>
        <p:txBody>
          <a:bodyPr lIns="45719" rIns="45719"/>
          <a:lstStyle/>
          <a:p>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Subtitle 2"/>
          <p:cNvSpPr txBox="1"/>
          <p:nvPr>
            <p:ph type="subTitle" idx="1"/>
          </p:nvPr>
        </p:nvSpPr>
        <p:spPr>
          <a:xfrm>
            <a:off x="415636" y="738909"/>
            <a:ext cx="8313636" cy="5334001"/>
          </a:xfrm>
          <a:prstGeom prst="rect">
            <a:avLst/>
          </a:prstGeom>
        </p:spPr>
        <p:txBody>
          <a:bodyPr/>
          <a:lstStyle>
            <a:lvl1pPr>
              <a:defRPr>
                <a:solidFill>
                  <a:srgbClr val="000090"/>
                </a:solidFill>
              </a:defRPr>
            </a:lvl1pPr>
          </a:lstStyle>
          <a:p>
            <a:pPr/>
            <a:r>
              <a:t>What is Money?</a:t>
            </a:r>
          </a:p>
        </p:txBody>
      </p:sp>
      <p:pic>
        <p:nvPicPr>
          <p:cNvPr id="105" name="Picture 3" descr="Picture 3"/>
          <p:cNvPicPr>
            <a:picLocks noChangeAspect="1"/>
          </p:cNvPicPr>
          <p:nvPr/>
        </p:nvPicPr>
        <p:blipFill>
          <a:blip r:embed="rId3">
            <a:extLst/>
          </a:blip>
          <a:stretch>
            <a:fillRect/>
          </a:stretch>
        </p:blipFill>
        <p:spPr>
          <a:xfrm>
            <a:off x="1365754" y="1611436"/>
            <a:ext cx="6410060" cy="4647294"/>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Subtitle 2"/>
          <p:cNvSpPr txBox="1"/>
          <p:nvPr>
            <p:ph type="subTitle" idx="1"/>
          </p:nvPr>
        </p:nvSpPr>
        <p:spPr>
          <a:xfrm>
            <a:off x="415636" y="738909"/>
            <a:ext cx="8050501" cy="5334001"/>
          </a:xfrm>
          <a:prstGeom prst="rect">
            <a:avLst/>
          </a:prstGeom>
        </p:spPr>
        <p:txBody>
          <a:bodyPr/>
          <a:lstStyle/>
          <a:p>
            <a:pPr>
              <a:defRPr>
                <a:solidFill>
                  <a:srgbClr val="000090"/>
                </a:solidFill>
              </a:defRPr>
            </a:pPr>
            <a:r>
              <a:t>First BUS</a:t>
            </a:r>
          </a:p>
          <a:p>
            <a:pPr algn="l">
              <a:spcBef>
                <a:spcPts val="500"/>
              </a:spcBef>
              <a:buSzPct val="100000"/>
              <a:buFont typeface="Arial"/>
              <a:buChar char="•"/>
              <a:defRPr sz="2400">
                <a:solidFill>
                  <a:srgbClr val="000000"/>
                </a:solidFill>
              </a:defRPr>
            </a:pPr>
            <a:r>
              <a:t>  Chartered 1791 by Congress for 20 years.</a:t>
            </a:r>
          </a:p>
          <a:p>
            <a:pPr algn="l">
              <a:spcBef>
                <a:spcPts val="500"/>
              </a:spcBef>
              <a:buSzPct val="100000"/>
              <a:buFont typeface="Arial"/>
              <a:buChar char="•"/>
              <a:defRPr sz="2400">
                <a:solidFill>
                  <a:srgbClr val="000000"/>
                </a:solidFill>
              </a:defRPr>
            </a:pPr>
            <a:r>
              <a:t>  Public/private bank – federal deposits, pay debts, currency</a:t>
            </a:r>
            <a:br/>
          </a:p>
          <a:p>
            <a:pPr algn="l">
              <a:buSzPct val="100000"/>
              <a:buFont typeface="Arial"/>
              <a:buChar char="•"/>
              <a:defRPr sz="2400">
                <a:solidFill>
                  <a:srgbClr val="000000"/>
                </a:solidFill>
              </a:defRPr>
            </a:pPr>
          </a:p>
          <a:p>
            <a:pPr algn="l">
              <a:buSzPct val="100000"/>
              <a:buFont typeface="Arial"/>
              <a:buChar char="•"/>
              <a:defRPr sz="2400">
                <a:solidFill>
                  <a:srgbClr val="000000"/>
                </a:solidFill>
              </a:defRPr>
            </a:pPr>
          </a:p>
          <a:p>
            <a:pPr algn="l">
              <a:buSzPct val="100000"/>
              <a:buFont typeface="Arial"/>
              <a:buChar char="•"/>
              <a:defRPr sz="2400">
                <a:solidFill>
                  <a:srgbClr val="000000"/>
                </a:solidFill>
              </a:defRPr>
            </a:pPr>
          </a:p>
          <a:p>
            <a:pPr algn="l">
              <a:buSzPct val="100000"/>
              <a:buFont typeface="Arial"/>
              <a:buChar char="•"/>
              <a:defRPr sz="2400">
                <a:solidFill>
                  <a:srgbClr val="000000"/>
                </a:solidFill>
              </a:defRPr>
            </a:pPr>
          </a:p>
          <a:p>
            <a:pPr algn="l">
              <a:defRPr sz="2400">
                <a:solidFill>
                  <a:srgbClr val="000000"/>
                </a:solidFill>
              </a:defRPr>
            </a:pPr>
          </a:p>
          <a:p>
            <a:pPr algn="l">
              <a:defRPr sz="2400">
                <a:solidFill>
                  <a:srgbClr val="000000"/>
                </a:solidFill>
              </a:defRPr>
            </a:pPr>
          </a:p>
          <a:p>
            <a:pPr algn="l">
              <a:spcBef>
                <a:spcPts val="500"/>
              </a:spcBef>
              <a:buSzPct val="100000"/>
              <a:buFont typeface="Arial"/>
              <a:buChar char="•"/>
              <a:defRPr sz="2400">
                <a:solidFill>
                  <a:srgbClr val="000000"/>
                </a:solidFill>
              </a:defRPr>
            </a:pPr>
            <a:r>
              <a:t>Charter fails by one vote in 1811 – why?  Impacts?</a:t>
            </a:r>
          </a:p>
        </p:txBody>
      </p:sp>
      <p:graphicFrame>
        <p:nvGraphicFramePr>
          <p:cNvPr id="110" name="Table 1"/>
          <p:cNvGraphicFramePr/>
          <p:nvPr/>
        </p:nvGraphicFramePr>
        <p:xfrm>
          <a:off x="1524000" y="2479842"/>
          <a:ext cx="6096000" cy="1112521"/>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3048000"/>
                <a:gridCol w="3048000"/>
              </a:tblGrid>
              <a:tr h="370840">
                <a:tc>
                  <a:txBody>
                    <a:bodyPr/>
                    <a:lstStyle/>
                    <a:p>
                      <a:pPr algn="l">
                        <a:defRPr b="0" sz="1800">
                          <a:solidFill>
                            <a:srgbClr val="000000"/>
                          </a:solidFill>
                        </a:defRPr>
                      </a:pPr>
                      <a:r>
                        <a:rPr b="1">
                          <a:solidFill>
                            <a:srgbClr val="FFFFFF"/>
                          </a:solidFill>
                        </a:rPr>
                        <a:t>Jefferson</a:t>
                      </a:r>
                    </a:p>
                  </a:txBody>
                  <a:tcPr marL="45720" marR="45720" marT="45720" marB="45720" anchor="t" anchorCtr="0" horzOverflow="overflow"/>
                </a:tc>
                <a:tc>
                  <a:txBody>
                    <a:bodyPr/>
                    <a:lstStyle/>
                    <a:p>
                      <a:pPr algn="l">
                        <a:defRPr b="0" sz="1800">
                          <a:solidFill>
                            <a:srgbClr val="000000"/>
                          </a:solidFill>
                        </a:defRPr>
                      </a:pPr>
                      <a:r>
                        <a:rPr b="1">
                          <a:solidFill>
                            <a:srgbClr val="FFFFFF"/>
                          </a:solidFill>
                        </a:rPr>
                        <a:t>Hamilton</a:t>
                      </a:r>
                    </a:p>
                  </a:txBody>
                  <a:tcPr marL="45720" marR="45720" marT="45720" marB="45720" anchor="t" anchorCtr="0" horzOverflow="overflow"/>
                </a:tc>
              </a:tr>
              <a:tr h="370840">
                <a:tc>
                  <a:txBody>
                    <a:bodyPr/>
                    <a:lstStyle/>
                    <a:p>
                      <a:pPr algn="l">
                        <a:defRPr sz="1800"/>
                      </a:pPr>
                      <a:r>
                        <a:t>Not one of enumerated powers:  lay taxes, borrow money, regulate commerce</a:t>
                      </a:r>
                    </a:p>
                  </a:txBody>
                  <a:tcPr marL="45720" marR="45720" marT="45720" marB="45720" anchor="t" anchorCtr="0" horzOverflow="overflow"/>
                </a:tc>
                <a:tc>
                  <a:txBody>
                    <a:bodyPr/>
                    <a:lstStyle/>
                    <a:p>
                      <a:pPr algn="l">
                        <a:defRPr sz="1800"/>
                      </a:pPr>
                      <a:r>
                        <a:t>These powers require a regulated currency and uniform taxes, which require a bank</a:t>
                      </a:r>
                    </a:p>
                  </a:txBody>
                  <a:tcPr marL="45720" marR="45720" marT="45720" marB="45720" anchor="t" anchorCtr="0" horzOverflow="overflow"/>
                </a:tc>
              </a:tr>
              <a:tr h="370840">
                <a:tc>
                  <a:txBody>
                    <a:bodyPr/>
                    <a:lstStyle/>
                    <a:p>
                      <a:pPr algn="l">
                        <a:defRPr sz="1800"/>
                      </a:pPr>
                      <a:r>
                        <a:t>Necessary and proper only applies to enumerated powers</a:t>
                      </a:r>
                    </a:p>
                  </a:txBody>
                  <a:tcPr marL="45720" marR="45720" marT="45720" marB="45720" anchor="t" anchorCtr="0" horzOverflow="overflow"/>
                </a:tc>
                <a:tc>
                  <a:txBody>
                    <a:bodyPr/>
                    <a:lstStyle/>
                    <a:p>
                      <a:pPr algn="l">
                        <a:defRPr sz="1800"/>
                      </a:pPr>
                      <a:r>
                        <a:t>Necessary – liberal interpretation – all powers “necessary” to generate general welfare</a:t>
                      </a:r>
                    </a:p>
                  </a:txBody>
                  <a:tcPr marL="45720" marR="45720" marT="45720" marB="45720" anchor="t" anchorCtr="0" horzOverflow="overflow"/>
                </a:tc>
              </a:tr>
            </a:tbl>
          </a:graphicData>
        </a:graphic>
      </p:graphicFrame>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Subtitle 2"/>
          <p:cNvSpPr txBox="1"/>
          <p:nvPr>
            <p:ph type="subTitle" idx="1"/>
          </p:nvPr>
        </p:nvSpPr>
        <p:spPr>
          <a:xfrm>
            <a:off x="537714" y="738909"/>
            <a:ext cx="8329198" cy="5334001"/>
          </a:xfrm>
          <a:prstGeom prst="rect">
            <a:avLst/>
          </a:prstGeom>
        </p:spPr>
        <p:txBody>
          <a:bodyPr/>
          <a:lstStyle/>
          <a:p>
            <a:pPr>
              <a:defRPr>
                <a:solidFill>
                  <a:srgbClr val="000090"/>
                </a:solidFill>
              </a:defRPr>
            </a:pPr>
            <a:r>
              <a:t>Second BUS</a:t>
            </a:r>
            <a:endParaRPr sz="2400">
              <a:solidFill>
                <a:srgbClr val="000000"/>
              </a:solidFill>
            </a:endParaRPr>
          </a:p>
          <a:p>
            <a:pPr algn="l">
              <a:spcBef>
                <a:spcPts val="500"/>
              </a:spcBef>
              <a:buSzPct val="100000"/>
              <a:buFont typeface="Arial"/>
              <a:buChar char="•"/>
              <a:defRPr sz="2400">
                <a:solidFill>
                  <a:srgbClr val="000000"/>
                </a:solidFill>
              </a:defRPr>
            </a:pPr>
            <a:r>
              <a:t>  War 1812 – economic boom – increase in debt</a:t>
            </a:r>
          </a:p>
          <a:p>
            <a:pPr algn="l">
              <a:spcBef>
                <a:spcPts val="500"/>
              </a:spcBef>
              <a:buSzPct val="100000"/>
              <a:buFont typeface="Arial"/>
              <a:buChar char="•"/>
              <a:defRPr sz="2400">
                <a:solidFill>
                  <a:srgbClr val="000000"/>
                </a:solidFill>
              </a:defRPr>
            </a:pPr>
            <a:r>
              <a:t>  Madison gets it re-chartered 1816 – Second BUS – 20 years</a:t>
            </a:r>
          </a:p>
          <a:p>
            <a:pPr algn="l">
              <a:spcBef>
                <a:spcPts val="500"/>
              </a:spcBef>
              <a:buSzPct val="100000"/>
              <a:buFont typeface="Arial"/>
              <a:buChar char="•"/>
              <a:defRPr sz="2400">
                <a:solidFill>
                  <a:srgbClr val="000000"/>
                </a:solidFill>
              </a:defRPr>
            </a:pPr>
            <a:r>
              <a:t>  </a:t>
            </a:r>
            <a:r>
              <a:rPr i="1"/>
              <a:t>McCulloch v. Maryland </a:t>
            </a:r>
            <a:r>
              <a:t> SC said constitutional – “necessary &amp;       proper” clause</a:t>
            </a:r>
          </a:p>
          <a:p>
            <a:pPr algn="l">
              <a:spcBef>
                <a:spcPts val="500"/>
              </a:spcBef>
              <a:buSzPct val="100000"/>
              <a:buFont typeface="Arial"/>
              <a:buChar char="•"/>
              <a:defRPr sz="2400">
                <a:solidFill>
                  <a:srgbClr val="000000"/>
                </a:solidFill>
              </a:defRPr>
            </a:pPr>
            <a:r>
              <a:t>  Panic 1819</a:t>
            </a:r>
          </a:p>
          <a:p>
            <a:pPr lvl="1" marL="457200" indent="0" algn="l">
              <a:spcBef>
                <a:spcPts val="400"/>
              </a:spcBef>
              <a:buSzPct val="100000"/>
              <a:buFont typeface="Arial"/>
              <a:buChar char="•"/>
              <a:defRPr sz="2000">
                <a:solidFill>
                  <a:srgbClr val="000000"/>
                </a:solidFill>
              </a:defRPr>
            </a:pPr>
            <a:r>
              <a:t>  Followed economic expansion – supplying Europe b/c war  </a:t>
            </a:r>
            <a:endParaRPr sz="2800"/>
          </a:p>
          <a:p>
            <a:pPr lvl="1" marL="457200" indent="0" algn="l">
              <a:spcBef>
                <a:spcPts val="400"/>
              </a:spcBef>
              <a:buSzPct val="100000"/>
              <a:buFont typeface="Arial"/>
              <a:buChar char="•"/>
              <a:defRPr sz="2000">
                <a:solidFill>
                  <a:srgbClr val="000000"/>
                </a:solidFill>
              </a:defRPr>
            </a:pPr>
            <a:r>
              <a:t>  Napoleonic Wars finished Europe – less demand for American food</a:t>
            </a:r>
            <a:endParaRPr sz="2800"/>
          </a:p>
          <a:p>
            <a:pPr lvl="1" marL="457200" indent="0" algn="l">
              <a:spcBef>
                <a:spcPts val="400"/>
              </a:spcBef>
              <a:buSzPct val="100000"/>
              <a:buFont typeface="Arial"/>
              <a:buChar char="•"/>
              <a:defRPr sz="2000">
                <a:solidFill>
                  <a:srgbClr val="000000"/>
                </a:solidFill>
              </a:defRPr>
            </a:pPr>
            <a:r>
              <a:t>  Over supply of cotton (mills couldn’t keep up) (34 to 14 cents/lb)</a:t>
            </a:r>
            <a:endParaRPr sz="2800"/>
          </a:p>
          <a:p>
            <a:pPr lvl="1" marL="457200" indent="0" algn="l">
              <a:spcBef>
                <a:spcPts val="400"/>
              </a:spcBef>
              <a:buSzPct val="100000"/>
              <a:buFont typeface="Arial"/>
              <a:buChar char="•"/>
              <a:defRPr sz="2000">
                <a:solidFill>
                  <a:srgbClr val="000000"/>
                </a:solidFill>
              </a:defRPr>
            </a:pPr>
            <a:r>
              <a:t>  farmers losing mortgaged homes/farms</a:t>
            </a:r>
            <a:endParaRPr sz="2800"/>
          </a:p>
          <a:p>
            <a:pPr lvl="1" marL="457200" indent="0" algn="l">
              <a:spcBef>
                <a:spcPts val="400"/>
              </a:spcBef>
              <a:buSzPct val="100000"/>
              <a:buFont typeface="Arial"/>
              <a:buChar char="•"/>
              <a:defRPr sz="2000">
                <a:solidFill>
                  <a:srgbClr val="000000"/>
                </a:solidFill>
              </a:defRPr>
            </a:pPr>
            <a:r>
              <a:t>  Public resentment of BUS – blame</a:t>
            </a:r>
            <a:endParaRPr sz="2400"/>
          </a:p>
          <a:p>
            <a:pPr algn="l">
              <a:spcBef>
                <a:spcPts val="500"/>
              </a:spcBef>
              <a:buSzPct val="100000"/>
              <a:buFont typeface="Arial"/>
              <a:buChar char="•"/>
              <a:defRPr sz="2400">
                <a:solidFill>
                  <a:srgbClr val="000000"/>
                </a:solidFill>
              </a:defRPr>
            </a:pPr>
            <a:r>
              <a:t>  Nicholas Biddle – new President – restores credibility</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Subtitle 2"/>
          <p:cNvSpPr txBox="1"/>
          <p:nvPr>
            <p:ph type="subTitle" idx="1"/>
          </p:nvPr>
        </p:nvSpPr>
        <p:spPr>
          <a:xfrm>
            <a:off x="415635" y="738909"/>
            <a:ext cx="8187792" cy="5334001"/>
          </a:xfrm>
          <a:prstGeom prst="rect">
            <a:avLst/>
          </a:prstGeom>
        </p:spPr>
        <p:txBody>
          <a:bodyPr/>
          <a:lstStyle/>
          <a:p>
            <a:pPr>
              <a:defRPr>
                <a:solidFill>
                  <a:srgbClr val="000090"/>
                </a:solidFill>
              </a:defRPr>
            </a:pPr>
            <a:r>
              <a:t>Jackson and 2</a:t>
            </a:r>
            <a:r>
              <a:rPr baseline="30000"/>
              <a:t>nd</a:t>
            </a:r>
            <a:r>
              <a:t> BUS</a:t>
            </a:r>
          </a:p>
          <a:p>
            <a:pPr algn="l">
              <a:spcBef>
                <a:spcPts val="500"/>
              </a:spcBef>
              <a:buSzPct val="100000"/>
              <a:buFont typeface="Arial"/>
              <a:buChar char="•"/>
              <a:defRPr sz="2400">
                <a:solidFill>
                  <a:srgbClr val="000000"/>
                </a:solidFill>
              </a:defRPr>
            </a:pPr>
            <a:r>
              <a:t>  Bank due for re-charter in 1836.</a:t>
            </a:r>
          </a:p>
          <a:p>
            <a:pPr algn="l">
              <a:spcBef>
                <a:spcPts val="500"/>
              </a:spcBef>
              <a:buSzPct val="100000"/>
              <a:buFont typeface="Arial"/>
              <a:buChar char="•"/>
              <a:defRPr sz="2400">
                <a:solidFill>
                  <a:srgbClr val="000000"/>
                </a:solidFill>
              </a:defRPr>
            </a:pPr>
            <a:r>
              <a:t>  Whigs support Bank:</a:t>
            </a:r>
          </a:p>
          <a:p>
            <a:pPr lvl="1" marL="457200" indent="0" algn="l">
              <a:spcBef>
                <a:spcPts val="400"/>
              </a:spcBef>
              <a:buSzPct val="100000"/>
              <a:buFont typeface="Arial"/>
              <a:buChar char="•"/>
              <a:defRPr sz="2000">
                <a:solidFill>
                  <a:srgbClr val="000000"/>
                </a:solidFill>
              </a:defRPr>
            </a:pPr>
            <a:r>
              <a:t> Vision of nation linked by roads, canals, trade, manufacturing</a:t>
            </a:r>
            <a:endParaRPr sz="2800"/>
          </a:p>
          <a:p>
            <a:pPr lvl="1" marL="457200" indent="0" algn="l">
              <a:spcBef>
                <a:spcPts val="400"/>
              </a:spcBef>
              <a:buSzPct val="100000"/>
              <a:buFont typeface="Arial"/>
              <a:buChar char="•"/>
              <a:defRPr sz="2000">
                <a:solidFill>
                  <a:srgbClr val="000000"/>
                </a:solidFill>
              </a:defRPr>
            </a:pPr>
            <a:r>
              <a:t> Uniform currency – business, trade, settlement, infrastructure</a:t>
            </a:r>
            <a:br/>
          </a:p>
          <a:p>
            <a:pPr algn="l">
              <a:spcBef>
                <a:spcPts val="500"/>
              </a:spcBef>
              <a:buSzPct val="100000"/>
              <a:buFont typeface="Arial"/>
              <a:buChar char="•"/>
              <a:defRPr sz="2400">
                <a:solidFill>
                  <a:srgbClr val="000000"/>
                </a:solidFill>
              </a:defRPr>
            </a:pPr>
            <a:r>
              <a:t> Jackson opposed to Bank – first message to Congress 1829</a:t>
            </a:r>
            <a:br/>
          </a:p>
          <a:p>
            <a:pPr algn="l">
              <a:spcBef>
                <a:spcPts val="500"/>
              </a:spcBef>
              <a:defRPr sz="2400">
                <a:solidFill>
                  <a:srgbClr val="000000"/>
                </a:solidFill>
              </a:defRPr>
            </a:pPr>
            <a:r>
              <a:t>View video clip &amp; complete scaffold:</a:t>
            </a:r>
          </a:p>
          <a:p>
            <a:pPr algn="l">
              <a:spcBef>
                <a:spcPts val="500"/>
              </a:spcBef>
              <a:defRPr sz="2400">
                <a:solidFill>
                  <a:srgbClr val="000000"/>
                </a:solidFill>
              </a:defRPr>
            </a:pPr>
            <a:r>
              <a:rPr u="sng">
                <a:solidFill>
                  <a:srgbClr val="0000FF"/>
                </a:solidFill>
                <a:uFill>
                  <a:solidFill>
                    <a:srgbClr val="0000FF"/>
                  </a:solidFill>
                </a:uFill>
                <a:hlinkClick r:id="rId3" invalidUrl="" action="" tgtFrame="" tooltip="" history="1" highlightClick="0" endSnd="0"/>
              </a:rPr>
              <a:t>Jackson Video on Corporations and BUS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Subtitle 2"/>
          <p:cNvSpPr txBox="1"/>
          <p:nvPr>
            <p:ph type="subTitle" idx="1"/>
          </p:nvPr>
        </p:nvSpPr>
        <p:spPr>
          <a:xfrm>
            <a:off x="572036" y="738909"/>
            <a:ext cx="8122916" cy="5334001"/>
          </a:xfrm>
          <a:prstGeom prst="rect">
            <a:avLst/>
          </a:prstGeom>
        </p:spPr>
        <p:txBody>
          <a:bodyPr/>
          <a:lstStyle/>
          <a:p>
            <a:pPr>
              <a:defRPr>
                <a:solidFill>
                  <a:srgbClr val="000090"/>
                </a:solidFill>
              </a:defRPr>
            </a:pPr>
            <a:r>
              <a:t>Research Jackson’s Veto Message</a:t>
            </a:r>
          </a:p>
          <a:p>
            <a:pPr algn="l">
              <a:defRPr sz="2400">
                <a:solidFill>
                  <a:srgbClr val="000000"/>
                </a:solidFill>
              </a:defRPr>
            </a:pPr>
          </a:p>
          <a:p>
            <a:pPr algn="l">
              <a:spcBef>
                <a:spcPts val="500"/>
              </a:spcBef>
              <a:defRPr sz="2400">
                <a:solidFill>
                  <a:srgbClr val="000000"/>
                </a:solidFill>
              </a:defRPr>
            </a:pPr>
            <a:r>
              <a:t>Pairs read Jackson document and add to chart</a:t>
            </a:r>
          </a:p>
          <a:p>
            <a:pPr algn="l">
              <a:defRPr sz="2400">
                <a:solidFill>
                  <a:srgbClr val="000000"/>
                </a:solidFill>
              </a:defRPr>
            </a:pPr>
          </a:p>
          <a:p>
            <a:pPr algn="l">
              <a:spcBef>
                <a:spcPts val="500"/>
              </a:spcBef>
              <a:defRPr sz="2400">
                <a:solidFill>
                  <a:srgbClr val="000000"/>
                </a:solidFill>
              </a:defRPr>
            </a:pPr>
            <a:r>
              <a:t>Review as a class Jackson’s objections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Subtitle 2"/>
          <p:cNvSpPr txBox="1"/>
          <p:nvPr>
            <p:ph type="subTitle" idx="1"/>
          </p:nvPr>
        </p:nvSpPr>
        <p:spPr>
          <a:xfrm>
            <a:off x="572036" y="738907"/>
            <a:ext cx="8122916" cy="5795307"/>
          </a:xfrm>
          <a:prstGeom prst="rect">
            <a:avLst/>
          </a:prstGeom>
        </p:spPr>
        <p:txBody>
          <a:bodyPr/>
          <a:lstStyle/>
          <a:p>
            <a:pPr>
              <a:defRPr>
                <a:solidFill>
                  <a:srgbClr val="000090"/>
                </a:solidFill>
              </a:defRPr>
            </a:pPr>
            <a:r>
              <a:t>Whig’s position on BUS</a:t>
            </a:r>
          </a:p>
          <a:p>
            <a:pPr algn="l">
              <a:defRPr sz="2400">
                <a:solidFill>
                  <a:srgbClr val="000000"/>
                </a:solidFill>
              </a:defRPr>
            </a:pPr>
          </a:p>
          <a:p>
            <a:pPr algn="l">
              <a:spcBef>
                <a:spcPts val="500"/>
              </a:spcBef>
              <a:buSzPct val="100000"/>
              <a:buFont typeface="Arial"/>
              <a:buChar char="•"/>
              <a:defRPr sz="2400">
                <a:solidFill>
                  <a:srgbClr val="000000"/>
                </a:solidFill>
              </a:defRPr>
            </a:pPr>
            <a:r>
              <a:t>  </a:t>
            </a:r>
            <a:r>
              <a:rPr sz="2000"/>
              <a:t> </a:t>
            </a:r>
            <a:r>
              <a:t>Corporations:  small property owners can pool resources  </a:t>
            </a:r>
          </a:p>
          <a:p>
            <a:pPr algn="l">
              <a:spcBef>
                <a:spcPts val="500"/>
              </a:spcBef>
              <a:buSzPct val="100000"/>
              <a:buFont typeface="Arial"/>
              <a:buChar char="•"/>
              <a:defRPr sz="2400">
                <a:solidFill>
                  <a:srgbClr val="000000"/>
                </a:solidFill>
              </a:defRPr>
            </a:pPr>
            <a:r>
              <a:t>    Government play role in planning internal improvements – infrastructure coordinated – increase markets</a:t>
            </a:r>
          </a:p>
          <a:p>
            <a:pPr algn="l">
              <a:spcBef>
                <a:spcPts val="500"/>
              </a:spcBef>
              <a:buSzPct val="100000"/>
              <a:buFont typeface="Arial"/>
              <a:buChar char="•"/>
              <a:defRPr sz="2400">
                <a:solidFill>
                  <a:srgbClr val="000000"/>
                </a:solidFill>
              </a:defRPr>
            </a:pPr>
            <a:r>
              <a:t>Checks and Balances:  Congress passed law 20 years ago</a:t>
            </a:r>
            <a:br/>
            <a:r>
              <a:t>      SC ruled Constitutional – President over-reaching</a:t>
            </a:r>
          </a:p>
          <a:p>
            <a:pPr algn="l">
              <a:spcBef>
                <a:spcPts val="500"/>
              </a:spcBef>
              <a:buSzPct val="100000"/>
              <a:buFont typeface="Arial"/>
              <a:buChar char="•"/>
              <a:defRPr sz="2400">
                <a:solidFill>
                  <a:srgbClr val="000000"/>
                </a:solidFill>
              </a:defRPr>
            </a:pPr>
            <a:r>
              <a:t>BUS stabilizes all banks</a:t>
            </a:r>
            <a:r>
              <a:rPr sz="2000"/>
              <a:t>    </a:t>
            </a:r>
            <a:endParaRPr sz="2000"/>
          </a:p>
          <a:p>
            <a:pPr lvl="1" marL="457200" indent="0" algn="l">
              <a:spcBef>
                <a:spcPts val="400"/>
              </a:spcBef>
              <a:buSzPct val="100000"/>
              <a:buFont typeface="Arial"/>
              <a:buChar char="•"/>
              <a:defRPr sz="2000">
                <a:solidFill>
                  <a:srgbClr val="000000"/>
                </a:solidFill>
              </a:defRPr>
            </a:pPr>
            <a:r>
              <a:t>  Uniform taxes – “necessary and proper” to collect taxes</a:t>
            </a:r>
            <a:endParaRPr sz="2800"/>
          </a:p>
          <a:p>
            <a:pPr lvl="1" marL="457200" indent="0" algn="l">
              <a:spcBef>
                <a:spcPts val="400"/>
              </a:spcBef>
              <a:buSzPct val="100000"/>
              <a:buFont typeface="Arial"/>
              <a:buChar char="•"/>
              <a:defRPr sz="2000">
                <a:solidFill>
                  <a:srgbClr val="000000"/>
                </a:solidFill>
              </a:defRPr>
            </a:pPr>
            <a:r>
              <a:t>  Stability – helps all businesses (small and large)</a:t>
            </a:r>
            <a:endParaRPr sz="2800"/>
          </a:p>
          <a:p>
            <a:pPr lvl="1" marL="457200" indent="0" algn="l">
              <a:spcBef>
                <a:spcPts val="400"/>
              </a:spcBef>
              <a:buSzPct val="100000"/>
              <a:buFont typeface="Arial"/>
              <a:buChar char="•"/>
              <a:defRPr sz="2000">
                <a:solidFill>
                  <a:srgbClr val="000000"/>
                </a:solidFill>
              </a:defRPr>
            </a:pPr>
            <a:r>
              <a:t>  Farmers – BUS branches provide stable currency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1" fill="hold">
                                  <p:stCondLst>
                                    <p:cond delay="0"/>
                                  </p:stCondLst>
                                  <p:iterate type="el" backwards="0">
                                    <p:tmAbs val="0"/>
                                  </p:iterate>
                                  <p:childTnLst>
                                    <p:set>
                                      <p:cBhvr>
                                        <p:cTn id="10" fill="hold"/>
                                        <p:tgtEl>
                                          <p:spTgt spid="12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1" fill="hold">
                                  <p:stCondLst>
                                    <p:cond delay="0"/>
                                  </p:stCondLst>
                                  <p:iterate type="el" backwards="0">
                                    <p:tmAbs val="0"/>
                                  </p:iterate>
                                  <p:childTnLst>
                                    <p:set>
                                      <p:cBhvr>
                                        <p:cTn id="14" fill="hold"/>
                                        <p:tgtEl>
                                          <p:spTgt spid="12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1" fill="hold">
                                  <p:stCondLst>
                                    <p:cond delay="0"/>
                                  </p:stCondLst>
                                  <p:iterate type="el" backwards="0">
                                    <p:tmAbs val="0"/>
                                  </p:iterate>
                                  <p:childTnLst>
                                    <p:set>
                                      <p:cBhvr>
                                        <p:cTn id="18" fill="hold"/>
                                        <p:tgtEl>
                                          <p:spTgt spid="12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1" fill="hold">
                                  <p:stCondLst>
                                    <p:cond delay="0"/>
                                  </p:stCondLst>
                                  <p:iterate type="el" backwards="0">
                                    <p:tmAbs val="0"/>
                                  </p:iterate>
                                  <p:childTnLst>
                                    <p:set>
                                      <p:cBhvr>
                                        <p:cTn id="22" fill="hold"/>
                                        <p:tgtEl>
                                          <p:spTgt spid="12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1" fill="hold">
                                  <p:stCondLst>
                                    <p:cond delay="0"/>
                                  </p:stCondLst>
                                  <p:iterate type="el" backwards="0">
                                    <p:tmAbs val="0"/>
                                  </p:iterate>
                                  <p:childTnLst>
                                    <p:set>
                                      <p:cBhvr>
                                        <p:cTn id="26" fill="hold"/>
                                        <p:tgtEl>
                                          <p:spTgt spid="12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1" fill="hold">
                                  <p:stCondLst>
                                    <p:cond delay="0"/>
                                  </p:stCondLst>
                                  <p:iterate type="el" backwards="0">
                                    <p:tmAbs val="0"/>
                                  </p:iterate>
                                  <p:childTnLst>
                                    <p:set>
                                      <p:cBhvr>
                                        <p:cTn id="30" fill="hold"/>
                                        <p:tgtEl>
                                          <p:spTgt spid="124">
                                            <p:txEl>
                                              <p:pRg st="8" end="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4"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Rectangle 3"/>
          <p:cNvSpPr txBox="1"/>
          <p:nvPr/>
        </p:nvSpPr>
        <p:spPr>
          <a:xfrm>
            <a:off x="731520" y="1405526"/>
            <a:ext cx="8155093" cy="53790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3200" u="sng">
                <a:solidFill>
                  <a:srgbClr val="000090"/>
                </a:solidFill>
                <a:latin typeface="Arial"/>
                <a:ea typeface="Arial"/>
                <a:cs typeface="Arial"/>
                <a:sym typeface="Arial"/>
              </a:defRPr>
            </a:pPr>
            <a:r>
              <a:t>Create Visual Metaphor</a:t>
            </a:r>
            <a:endParaRPr sz="2800"/>
          </a:p>
          <a:p>
            <a:pPr>
              <a:defRPr>
                <a:latin typeface="Arial"/>
                <a:ea typeface="Arial"/>
                <a:cs typeface="Arial"/>
                <a:sym typeface="Arial"/>
              </a:defRPr>
            </a:pPr>
          </a:p>
          <a:p>
            <a:pPr>
              <a:defRPr b="1" sz="2400">
                <a:latin typeface="Arial"/>
                <a:ea typeface="Arial"/>
                <a:cs typeface="Arial"/>
                <a:sym typeface="Arial"/>
              </a:defRPr>
            </a:pPr>
            <a:r>
              <a:t>Central Question</a:t>
            </a:r>
            <a:r>
              <a:rPr b="0"/>
              <a:t>: </a:t>
            </a:r>
            <a:r>
              <a:rPr b="0" i="1">
                <a:solidFill>
                  <a:srgbClr val="376092"/>
                </a:solidFill>
              </a:rPr>
              <a:t>Was Jackson justified in vetoing BUS?</a:t>
            </a:r>
            <a:endParaRPr b="0" i="1">
              <a:solidFill>
                <a:srgbClr val="376092"/>
              </a:solidFill>
            </a:endParaRPr>
          </a:p>
          <a:p>
            <a:pPr>
              <a:defRPr i="1" sz="2000">
                <a:solidFill>
                  <a:srgbClr val="376092"/>
                </a:solidFill>
                <a:latin typeface="Arial"/>
                <a:ea typeface="Arial"/>
                <a:cs typeface="Arial"/>
                <a:sym typeface="Arial"/>
              </a:defRPr>
            </a:pPr>
          </a:p>
          <a:p>
            <a:pPr>
              <a:defRPr sz="2400"/>
            </a:pPr>
            <a:r>
              <a:t>Hired by either Whig or Democratic party to create visual metaphor to describe the BUS</a:t>
            </a:r>
          </a:p>
          <a:p>
            <a:pPr>
              <a:defRPr sz="2400"/>
            </a:pPr>
          </a:p>
          <a:p>
            <a:pPr>
              <a:defRPr sz="2400"/>
            </a:pPr>
            <a:r>
              <a:t>Model of visual metaphor – Alien &amp; Sedition Act</a:t>
            </a:r>
          </a:p>
          <a:p>
            <a:pPr>
              <a:defRPr sz="2400"/>
            </a:pPr>
          </a:p>
          <a:p>
            <a:pPr>
              <a:defRPr sz="2400"/>
            </a:pPr>
            <a:r>
              <a:t>Include min. 5:  </a:t>
            </a:r>
            <a:r>
              <a:rPr i="1"/>
              <a:t>Constitution, Jackson, Webster/Clay, corporations, bank, currency, taxes, common man/laborer, banker/businessmen, federal government, state governments, Congress, Supreme Court, Executive.</a:t>
            </a:r>
            <a:r>
              <a:t> </a:t>
            </a:r>
          </a:p>
          <a:p>
            <a:pPr>
              <a:defRPr sz="2000"/>
            </a:pPr>
          </a:p>
        </p:txBody>
      </p:sp>
      <p:sp>
        <p:nvSpPr>
          <p:cNvPr id="127" name="Rectangle 4"/>
          <p:cNvSpPr/>
          <p:nvPr/>
        </p:nvSpPr>
        <p:spPr>
          <a:xfrm>
            <a:off x="0" y="0"/>
            <a:ext cx="9144000" cy="1295400"/>
          </a:xfrm>
          <a:prstGeom prst="rect">
            <a:avLst/>
          </a:prstGeom>
          <a:solidFill>
            <a:srgbClr val="FFF9CF"/>
          </a:solidFill>
          <a:ln w="12700">
            <a:miter lim="400000"/>
          </a:ln>
        </p:spPr>
        <p:txBody>
          <a:bodyPr lIns="45719" rIns="45719" anchor="ctr"/>
          <a:lstStyle/>
          <a:p>
            <a:pPr/>
          </a:p>
        </p:txBody>
      </p:sp>
      <p:pic>
        <p:nvPicPr>
          <p:cNvPr id="128" name="Picture 5" descr="Picture 5"/>
          <p:cNvPicPr>
            <a:picLocks noChangeAspect="1"/>
          </p:cNvPicPr>
          <p:nvPr/>
        </p:nvPicPr>
        <p:blipFill>
          <a:blip r:embed="rId3">
            <a:extLst/>
          </a:blip>
          <a:stretch>
            <a:fillRect/>
          </a:stretch>
        </p:blipFill>
        <p:spPr>
          <a:xfrm>
            <a:off x="381000" y="0"/>
            <a:ext cx="3733800" cy="1230313"/>
          </a:xfrm>
          <a:prstGeom prst="rect">
            <a:avLst/>
          </a:prstGeom>
          <a:ln w="12700">
            <a:miter lim="400000"/>
          </a:ln>
        </p:spPr>
      </p:pic>
      <p:sp>
        <p:nvSpPr>
          <p:cNvPr id="129" name="Line 6"/>
          <p:cNvSpPr/>
          <p:nvPr/>
        </p:nvSpPr>
        <p:spPr>
          <a:xfrm>
            <a:off x="0" y="1295400"/>
            <a:ext cx="9144000" cy="0"/>
          </a:xfrm>
          <a:prstGeom prst="line">
            <a:avLst/>
          </a:prstGeom>
          <a:ln w="19050">
            <a:solidFill>
              <a:srgbClr val="D2BB30"/>
            </a:solidFill>
          </a:ln>
        </p:spPr>
        <p:txBody>
          <a:bodyPr lIns="45719" rIns="45719"/>
          <a:lstStyle/>
          <a:p>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