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D"/>
          </a:solidFill>
        </a:fill>
      </a:tcStyle>
    </a:wholeTbl>
    <a:band2H>
      <a:tcTxStyle b="def" i="def"/>
      <a:tcStyle>
        <a:tcBdr/>
        <a:fill>
          <a:solidFill>
            <a:srgbClr val="EAE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eastern cities become more powerful, the western cities lose power. ( Rome becoming less powerful and Alexandria becomes known as the second city.)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"/>
          <p:cNvGrpSpPr/>
          <p:nvPr/>
        </p:nvGrpSpPr>
        <p:grpSpPr>
          <a:xfrm>
            <a:off x="381000" y="457200"/>
            <a:ext cx="8397875" cy="5562600"/>
            <a:chOff x="0" y="0"/>
            <a:chExt cx="8397875" cy="5562600"/>
          </a:xfrm>
        </p:grpSpPr>
        <p:sp>
          <p:nvSpPr>
            <p:cNvPr id="22" name="Rectangle"/>
            <p:cNvSpPr/>
            <p:nvPr/>
          </p:nvSpPr>
          <p:spPr>
            <a:xfrm>
              <a:off x="0" y="0"/>
              <a:ext cx="8397875" cy="5562600"/>
            </a:xfrm>
            <a:prstGeom prst="rect">
              <a:avLst/>
            </a:prstGeom>
            <a:solidFill>
              <a:srgbClr val="000000"/>
            </a:solidFill>
            <a:ln w="508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3" name="Rectangle"/>
            <p:cNvSpPr/>
            <p:nvPr/>
          </p:nvSpPr>
          <p:spPr>
            <a:xfrm>
              <a:off x="71437" y="76200"/>
              <a:ext cx="8229601" cy="5410200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4" name="Line"/>
            <p:cNvSpPr/>
            <p:nvPr/>
          </p:nvSpPr>
          <p:spPr>
            <a:xfrm>
              <a:off x="533400" y="3124200"/>
              <a:ext cx="7315200" cy="0"/>
            </a:xfrm>
            <a:prstGeom prst="line">
              <a:avLst/>
            </a:prstGeom>
            <a:noFill/>
            <a:ln w="1905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" name="Title Text"/>
          <p:cNvSpPr txBox="1"/>
          <p:nvPr>
            <p:ph type="title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8447747" y="6488139"/>
            <a:ext cx="245404" cy="22698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228600" y="228600"/>
            <a:ext cx="8686800" cy="5943600"/>
            <a:chOff x="0" y="0"/>
            <a:chExt cx="8686800" cy="5943600"/>
          </a:xfrm>
        </p:grpSpPr>
        <p:sp>
          <p:nvSpPr>
            <p:cNvPr id="2" name="Rectangle"/>
            <p:cNvSpPr/>
            <p:nvPr/>
          </p:nvSpPr>
          <p:spPr>
            <a:xfrm>
              <a:off x="0" y="0"/>
              <a:ext cx="8686800" cy="5943600"/>
            </a:xfrm>
            <a:prstGeom prst="rect">
              <a:avLst/>
            </a:prstGeom>
            <a:solidFill>
              <a:srgbClr val="000000"/>
            </a:solidFill>
            <a:ln w="444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" name="Rectangle"/>
            <p:cNvSpPr/>
            <p:nvPr/>
          </p:nvSpPr>
          <p:spPr>
            <a:xfrm>
              <a:off x="77787" y="77787"/>
              <a:ext cx="8529638" cy="5770563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" name="Line"/>
            <p:cNvSpPr/>
            <p:nvPr/>
          </p:nvSpPr>
          <p:spPr>
            <a:xfrm>
              <a:off x="304800" y="1504950"/>
              <a:ext cx="8153400" cy="0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8441397" y="6478614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▪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797901" marR="0" indent="-34070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■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209675" marR="0" indent="-29527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55000"/>
        <a:buFontTx/>
        <a:buChar char="■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725929" marR="0" indent="-35432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222500" marR="0" indent="-393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2679700" marR="0" indent="-393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85000"/>
        <a:buFont typeface="Wingdings"/>
        <a:buChar char="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3136900" marR="0" indent="-393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85000"/>
        <a:buFont typeface="Wingdings"/>
        <a:buChar char="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3594100" marR="0" indent="-393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85000"/>
        <a:buFont typeface="Wingdings"/>
        <a:buChar char="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4051300" marR="0" indent="-393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85000"/>
        <a:buFont typeface="Wingdings"/>
        <a:buChar char=""/>
        <a:tabLst/>
        <a:defRPr b="0" baseline="0" cap="none" i="0" spc="0" strike="noStrike" sz="31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arcus Aurelius Think Aloud Introduction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Marcus Aurelius Think Aloud Introduction</a:t>
            </a:r>
          </a:p>
        </p:txBody>
      </p:sp>
      <p:sp>
        <p:nvSpPr>
          <p:cNvPr id="38" name="What should Marcus Aurelius do to preserve the Roman Empire?"/>
          <p:cNvSpPr txBox="1"/>
          <p:nvPr>
            <p:ph type="body" sz="quarter" idx="4294967295"/>
          </p:nvPr>
        </p:nvSpPr>
        <p:spPr>
          <a:xfrm>
            <a:off x="533400" y="2209800"/>
            <a:ext cx="8153400" cy="1219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spcBef>
                <a:spcPts val="600"/>
              </a:spcBef>
              <a:buSzTx/>
              <a:buFont typeface="Wingdings"/>
              <a:buNone/>
              <a:defRPr sz="2700"/>
            </a:lvl1pPr>
          </a:lstStyle>
          <a:p>
            <a:pPr/>
            <a:r>
              <a:t>What should Marcus Aurelius do to preserve the Roman Empire?</a:t>
            </a:r>
          </a:p>
        </p:txBody>
      </p:sp>
      <p:pic>
        <p:nvPicPr>
          <p:cNvPr id="39" name="Marcus Aurelius" descr="Marcus Aureliu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3276600"/>
            <a:ext cx="2916238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ffects of Parthian War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Effects of Parthian War</a:t>
            </a:r>
          </a:p>
        </p:txBody>
      </p:sp>
      <p:sp>
        <p:nvSpPr>
          <p:cNvPr id="68" name="Cassius becomes popular in eastern provinces as a winner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■"/>
              <a:defRPr sz="2700"/>
            </a:pPr>
            <a:r>
              <a:t>Cassius becomes popular in eastern provinces as a winner</a:t>
            </a:r>
          </a:p>
          <a:p>
            <a:pPr>
              <a:spcBef>
                <a:spcPts val="600"/>
              </a:spcBef>
              <a:buChar char="■"/>
              <a:defRPr sz="2700"/>
            </a:pPr>
            <a:r>
              <a:t>Eastern provinces joke that Aurelius is a “philosopher woman”</a:t>
            </a:r>
          </a:p>
          <a:p>
            <a:pPr>
              <a:spcBef>
                <a:spcPts val="600"/>
              </a:spcBef>
              <a:buChar char="■"/>
              <a:defRPr sz="2700"/>
            </a:pPr>
            <a:r>
              <a:t>Legions return to Northern Border.  Rebellions continue along the Roman borders.</a:t>
            </a:r>
          </a:p>
          <a:p>
            <a:pPr>
              <a:spcBef>
                <a:spcPts val="600"/>
              </a:spcBef>
              <a:buChar char="■"/>
              <a:defRPr sz="2700"/>
            </a:pPr>
            <a:r>
              <a:t>Legions bring plague back with them</a:t>
            </a:r>
          </a:p>
          <a:p>
            <a:pPr>
              <a:spcBef>
                <a:spcPts val="600"/>
              </a:spcBef>
              <a:buChar char="■"/>
              <a:defRPr sz="2700"/>
            </a:pPr>
            <a:r>
              <a:t>Decimates military and civilian populations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Northern Borders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Northern Borders</a:t>
            </a:r>
          </a:p>
        </p:txBody>
      </p:sp>
      <p:sp>
        <p:nvSpPr>
          <p:cNvPr id="71" name="German tribesmen, “barbarians”, began to pour across the Danube - 166…"/>
          <p:cNvSpPr txBox="1"/>
          <p:nvPr>
            <p:ph type="body"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■"/>
              <a:defRPr sz="2800"/>
            </a:pPr>
            <a:r>
              <a:t>German tribesmen, “barbarians”, began to pour across the Danube - 166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■"/>
              <a:defRPr sz="2800"/>
            </a:pPr>
            <a:r>
              <a:t>Germans wanted the better farmland under Roman control</a:t>
            </a:r>
            <a:r>
              <a:rPr sz="2000"/>
              <a:t> </a:t>
            </a:r>
          </a:p>
        </p:txBody>
      </p:sp>
      <p:pic>
        <p:nvPicPr>
          <p:cNvPr id="72" name="Roman Empire" descr="Roman Empi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2279650"/>
            <a:ext cx="4267200" cy="3206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man Reaction in North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Roman Reaction in North</a:t>
            </a:r>
          </a:p>
        </p:txBody>
      </p:sp>
      <p:sp>
        <p:nvSpPr>
          <p:cNvPr id="75" name="170 1st offensive unsuccessful…"/>
          <p:cNvSpPr txBox="1"/>
          <p:nvPr>
            <p:ph type="body" idx="4294967295"/>
          </p:nvPr>
        </p:nvSpPr>
        <p:spPr>
          <a:xfrm>
            <a:off x="533400" y="19812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■"/>
              <a:defRPr sz="2800"/>
            </a:pPr>
            <a:r>
              <a:t>170 1st offensive unsuccessful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Germans seized Roman ports along the Adriatic Sea. 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t>Tribes penetrated most of the Balkan peninsula, Eleusis – very close to Athens</a:t>
            </a:r>
            <a:endParaRPr sz="2800"/>
          </a:p>
          <a:p>
            <a:pPr>
              <a:spcBef>
                <a:spcPts val="600"/>
              </a:spcBef>
              <a:buChar char="■"/>
              <a:defRPr sz="2800"/>
            </a:pPr>
            <a:r>
              <a:t>171 begin to push Germanic tribes back – regain Raetia and Noricum</a:t>
            </a:r>
          </a:p>
          <a:p>
            <a:pPr>
              <a:spcBef>
                <a:spcPts val="600"/>
              </a:spcBef>
              <a:buChar char="■"/>
              <a:defRPr sz="2800"/>
            </a:pPr>
            <a:r>
              <a:t>172 solid victory over Marcomanni – trapped on Danube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What would you advise….?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What would you advise….?</a:t>
            </a:r>
          </a:p>
        </p:txBody>
      </p:sp>
      <p:sp>
        <p:nvSpPr>
          <p:cNvPr id="78" name="You are a military advisor to Marcus Aurelius.  What would you advise Marcus Aurelius to do about the barbarian invasions in the north?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</a:pPr>
            <a:r>
              <a:t>You are a military advisor to Marcus Aurelius.  What would you advise Marcus Aurelius to do about the barbarian invasions in the north?</a:t>
            </a:r>
          </a:p>
          <a:p>
            <a:pPr>
              <a:buChar char="■"/>
            </a:pPr>
          </a:p>
          <a:p>
            <a:pPr>
              <a:buChar char="■"/>
            </a:pPr>
            <a:r>
              <a:t>Discuss 2 -3 options in your groups that you would suggest to Marcus Aurelius.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migration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Immigration</a:t>
            </a:r>
          </a:p>
        </p:txBody>
      </p:sp>
      <p:sp>
        <p:nvSpPr>
          <p:cNvPr id="81" name="Many Germanic tribes moved south because of the pressure they felt from other tribes, who were pushing southward  toward the Roman empire.…"/>
          <p:cNvSpPr txBox="1"/>
          <p:nvPr>
            <p:ph type="body"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har char="■"/>
              <a:defRPr sz="1800"/>
            </a:pPr>
            <a:r>
              <a:t>Many Germanic tribes moved south because of the pressure they felt from other tribes, who were pushing southward  toward the Roman empire.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■"/>
              <a:defRPr sz="1800"/>
            </a:pPr>
            <a:r>
              <a:t>Plague wiped out many of the farmers of Rome, which left open, farmable land.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■"/>
              <a:defRPr sz="1800"/>
            </a:pPr>
            <a:r>
              <a:t>Many immigrants were brought to work the land for the Romans and not given legal status.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■"/>
              <a:defRPr sz="1800"/>
            </a:pPr>
            <a:r>
              <a:t>Many immigrants were hired as mercenaries.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■"/>
              <a:defRPr sz="1800"/>
            </a:pPr>
            <a:r>
              <a:t>Some officials criticized the policy.</a:t>
            </a:r>
          </a:p>
        </p:txBody>
      </p:sp>
      <p:pic>
        <p:nvPicPr>
          <p:cNvPr id="82" name="Roman Empire" descr="Roman Empi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2057400"/>
            <a:ext cx="4191000" cy="317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ureaucracy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Bureaucracy  </a:t>
            </a:r>
          </a:p>
        </p:txBody>
      </p:sp>
      <p:sp>
        <p:nvSpPr>
          <p:cNvPr id="85" name="People working for the Roman government: governors, tax collectors, judges, soldiers, messengers, and engineers.…"/>
          <p:cNvSpPr txBox="1"/>
          <p:nvPr>
            <p:ph type="body"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400"/>
              </a:spcBef>
              <a:buChar char="■"/>
              <a:defRPr sz="2000"/>
            </a:pPr>
            <a:r>
              <a:t>People working for the Roman government: governors, tax collectors, judges, soldiers, messengers, and engineers.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000"/>
            </a:pPr>
          </a:p>
          <a:p>
            <a:pPr>
              <a:spcBef>
                <a:spcPts val="400"/>
              </a:spcBef>
              <a:buChar char="■"/>
              <a:defRPr sz="2000"/>
            </a:pPr>
            <a:r>
              <a:t>The size of the Roman Empire made communication and regulation of government agencies complicated.</a:t>
            </a:r>
          </a:p>
        </p:txBody>
      </p:sp>
      <p:pic>
        <p:nvPicPr>
          <p:cNvPr id="86" name="Aqueducts" descr="Aqueduct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2133600"/>
            <a:ext cx="400050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Economy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Economy</a:t>
            </a:r>
          </a:p>
        </p:txBody>
      </p:sp>
      <p:sp>
        <p:nvSpPr>
          <p:cNvPr id="89" name="The economy of the western portion of the empire has never been fully developed.…"/>
          <p:cNvSpPr txBox="1"/>
          <p:nvPr>
            <p:ph type="body"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200"/>
            </a:pPr>
            <a:r>
              <a:t>The economy of the western portion of the empire has never been fully developed.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200"/>
            </a:pPr>
            <a:r>
              <a:t>Eastern cities become wealthy and powerful.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200"/>
            </a:pPr>
            <a:r>
              <a:t>Due to the decreasing gold supply, inflation becomes a huge problem.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100"/>
            </a:pPr>
            <a:r>
              <a:t>Increasing military costs are adding to the problems of the crumbling economy.</a:t>
            </a:r>
          </a:p>
        </p:txBody>
      </p:sp>
      <p:pic>
        <p:nvPicPr>
          <p:cNvPr id="90" name="Marcus Aurelius Coin" descr="Marcus Aurelius Coi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2286000"/>
            <a:ext cx="2960688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Marcus Aurelius’ Reaction to the Economy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Marcus Aurelius’ Reaction to the Economy</a:t>
            </a:r>
          </a:p>
        </p:txBody>
      </p:sp>
      <p:sp>
        <p:nvSpPr>
          <p:cNvPr id="95" name="169 - Imperial property was auctioned to pay for the costly wars.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</a:pPr>
            <a:r>
              <a:t>169 - Imperial property was auctioned to pay for the costly wars.</a:t>
            </a:r>
          </a:p>
          <a:p>
            <a:pPr>
              <a:buChar char="■"/>
            </a:pPr>
            <a:r>
              <a:t>He lowered the fee for a Senate seat to make it more affordable for the less wealthy.</a:t>
            </a:r>
          </a:p>
          <a:p>
            <a:pPr>
              <a:buChar char="■"/>
            </a:pPr>
            <a:r>
              <a:t>Public assistance for hospitals, free burial due to the plague, and orphanages.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What would you advise. . . . ?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What would you advise. . . . ?</a:t>
            </a:r>
          </a:p>
        </p:txBody>
      </p:sp>
      <p:sp>
        <p:nvSpPr>
          <p:cNvPr id="98" name="You are political advisors for Marcus Aurelius.  What would you advise him to do about immigration?  Keep in mind the bureaucratic and economic issues.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</a:pPr>
            <a:r>
              <a:t>You are political advisors for Marcus Aurelius.  What would you advise him to do about immigration?  Keep in mind the bureaucratic and economic issues.</a:t>
            </a:r>
          </a:p>
          <a:p>
            <a:pPr>
              <a:buChar char="■"/>
            </a:pPr>
          </a:p>
          <a:p>
            <a:pPr>
              <a:buChar char="■"/>
            </a:pPr>
            <a:r>
              <a:t>Discuss the plan you would propose.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What actions should Marcus Aurelius take to preserve the empire?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What actions should Marcus Aurelius take to preserve the empire?</a:t>
            </a:r>
          </a:p>
        </p:txBody>
      </p:sp>
      <p:sp>
        <p:nvSpPr>
          <p:cNvPr id="101" name="The year is A.D. 172.  You and your Roman legions have just won a decisive battle in the north.  You have driven the Marcomanni back across the Danube.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</a:pPr>
            <a:r>
              <a:t>The year is A.D. 172.  You and your Roman legions have just won a decisive battle in the north.  You have driven the Marcomanni back across the Danube.  </a:t>
            </a:r>
          </a:p>
          <a:p>
            <a:pPr>
              <a:buChar char="■"/>
            </a:pPr>
          </a:p>
          <a:p>
            <a:pPr>
              <a:buChar char="■"/>
            </a:pPr>
            <a:r>
              <a:t>What should you do to preserve the empire?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hat is Stoicism?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What is Stoicism?</a:t>
            </a:r>
          </a:p>
        </p:txBody>
      </p:sp>
      <p:sp>
        <p:nvSpPr>
          <p:cNvPr id="42" name="A school of thought that flourished in Greece and Rome.  It was founded by the Greek philosopher Zeno.…"/>
          <p:cNvSpPr txBox="1"/>
          <p:nvPr>
            <p:ph type="body"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300"/>
            </a:pPr>
            <a:r>
              <a:t>A school of thought that flourished in Greece and Rome.  It was founded by the Greek philosopher Zeno.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■"/>
              <a:defRPr sz="2300"/>
            </a:pP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300"/>
            </a:pPr>
            <a:r>
              <a:t>Stoics believe that one’s goal in life is to live a life of great moral worth and free of conflict and strife.</a:t>
            </a:r>
          </a:p>
        </p:txBody>
      </p:sp>
      <p:pic>
        <p:nvPicPr>
          <p:cNvPr id="43" name="Zeno" descr="Zen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2057400"/>
            <a:ext cx="2625725" cy="358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asic Tenants of Stoicism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Basic Tenants of Stoicism </a:t>
            </a:r>
          </a:p>
        </p:txBody>
      </p:sp>
      <p:sp>
        <p:nvSpPr>
          <p:cNvPr id="46" name="The following are basic tenants of Stoicism: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■"/>
              <a:defRPr sz="2700"/>
            </a:pPr>
            <a:r>
              <a:t>The following are basic tenants of Stoicism: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defRPr sz="2200"/>
            </a:pPr>
            <a:r>
              <a:t>Do ones duty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defRPr sz="2200"/>
            </a:pPr>
            <a:r>
              <a:t>Look to the highest power of reason (Think before you act!)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defRPr sz="2200"/>
            </a:pPr>
            <a:r>
              <a:t>Pursue a good life based on rational thinking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defRPr sz="2200"/>
            </a:pPr>
            <a:r>
              <a:t>Pleasure or pain will not overpower you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defRPr sz="2200"/>
            </a:pPr>
            <a:r>
              <a:t>Accept good and bad events (We cannot understand the significance of the events because of our limited way of thinking!)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editations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Meditations</a:t>
            </a:r>
          </a:p>
        </p:txBody>
      </p:sp>
      <p:sp>
        <p:nvSpPr>
          <p:cNvPr id="49" name="Think continually how many physicians are dead after raising their eyebrows over the sick . . .and how many philosophers after endless conversation on death or immortality. . Always remember how temporary and worthless human being are. . Pass through thi"/>
          <p:cNvSpPr txBox="1"/>
          <p:nvPr>
            <p:ph type="body" idx="4294967295"/>
          </p:nvPr>
        </p:nvSpPr>
        <p:spPr>
          <a:xfrm>
            <a:off x="911225" y="1965325"/>
            <a:ext cx="7473950" cy="3875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200"/>
            </a:pPr>
            <a:r>
              <a:t>Think continually how many physicians are dead after raising their eyebrows over the sick . . .and how many philosophers after endless </a:t>
            </a:r>
            <a:r>
              <a:rPr u="sng"/>
              <a:t>conversation</a:t>
            </a:r>
            <a:r>
              <a:t> on death or immortality. . Always remember how </a:t>
            </a:r>
            <a:r>
              <a:rPr u="sng"/>
              <a:t>temporary</a:t>
            </a:r>
            <a:r>
              <a:t> and worthless human being are. . Pass through this little space of time comfortably to nature and end your journey in content, just as an olive falls off when it is ripe . . .</a:t>
            </a:r>
          </a:p>
          <a:p>
            <a:pPr>
              <a:lnSpc>
                <a:spcPct val="90000"/>
              </a:lnSpc>
              <a:buChar char="■"/>
              <a:defRPr sz="2200"/>
            </a:pP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200"/>
            </a:pPr>
            <a:r>
              <a:t>How does this statement coincide with the Stoic belief that one should accept both good and bad events?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toic Beliefs on Human Nature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Stoic Beliefs on Human Nature</a:t>
            </a:r>
          </a:p>
        </p:txBody>
      </p:sp>
      <p:sp>
        <p:nvSpPr>
          <p:cNvPr id="52" name="All human beings are rational.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</a:pPr>
            <a:r>
              <a:t>All human beings are rational.</a:t>
            </a:r>
          </a:p>
          <a:p>
            <a:pPr>
              <a:buChar char="■"/>
            </a:pPr>
            <a:r>
              <a:t>Rational thinking requires education and exercise.</a:t>
            </a:r>
          </a:p>
          <a:p>
            <a:pPr>
              <a:buChar char="■"/>
            </a:pPr>
            <a:r>
              <a:t>All human beings are brothers.</a:t>
            </a:r>
          </a:p>
          <a:p>
            <a:pPr>
              <a:buChar char="■"/>
            </a:pPr>
            <a:r>
              <a:t>The Roman Empire is the best example of a rational society.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oicism and Foreign Policy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Stoicism and Foreign Policy</a:t>
            </a:r>
          </a:p>
        </p:txBody>
      </p:sp>
      <p:sp>
        <p:nvSpPr>
          <p:cNvPr id="55" name="How might Marcus Aurelius’ stoic beliefs influence his view and treatment of groups surrounding the Roman Empire?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■"/>
            </a:pPr>
            <a:r>
              <a:t>How might Marcus Aurelius’ stoic beliefs influence his view and treatment of groups surrounding the Roman Empire?</a:t>
            </a:r>
          </a:p>
          <a:p>
            <a:pPr>
              <a:lnSpc>
                <a:spcPct val="90000"/>
              </a:lnSpc>
              <a:buChar char="■"/>
            </a:pPr>
          </a:p>
          <a:p>
            <a:pPr>
              <a:lnSpc>
                <a:spcPct val="90000"/>
              </a:lnSpc>
              <a:buChar char="■"/>
            </a:pPr>
          </a:p>
          <a:p>
            <a:pPr>
              <a:lnSpc>
                <a:spcPct val="90000"/>
              </a:lnSpc>
              <a:buChar char="■"/>
            </a:pPr>
            <a:r>
              <a:t>Discuss in your groups how you think Marcus Aurelius will treat Rome’s neighbors.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blems of the Roman Empire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Problems of the Roman Empire</a:t>
            </a:r>
          </a:p>
        </p:txBody>
      </p:sp>
      <p:sp>
        <p:nvSpPr>
          <p:cNvPr id="58" name="The Roman Empire experienced many problems during Marcus Aurelius’ reign.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</a:pPr>
            <a:r>
              <a:t>The Roman Empire experienced many problems during Marcus Aurelius’ reign.</a:t>
            </a:r>
          </a:p>
          <a:p>
            <a:pPr>
              <a:buChar char="■"/>
            </a:pPr>
          </a:p>
          <a:p>
            <a:pPr>
              <a:buChar char="■"/>
            </a:pPr>
            <a:r>
              <a:t>Military</a:t>
            </a:r>
          </a:p>
          <a:p>
            <a:pPr>
              <a:buChar char="■"/>
            </a:pPr>
            <a:r>
              <a:t>Immigration</a:t>
            </a:r>
          </a:p>
          <a:p>
            <a:pPr>
              <a:buChar char="■"/>
            </a:pPr>
            <a:r>
              <a:t>Bureaucracy </a:t>
            </a:r>
          </a:p>
          <a:p>
            <a:pPr>
              <a:buChar char="■"/>
            </a:pPr>
            <a:r>
              <a:t>Economy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attles on the Border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Battles on the Border</a:t>
            </a:r>
          </a:p>
        </p:txBody>
      </p:sp>
      <p:sp>
        <p:nvSpPr>
          <p:cNvPr id="61" name="Aurelius is fighting northern invaders at the Danube River…"/>
          <p:cNvSpPr txBox="1"/>
          <p:nvPr>
            <p:ph type="body" sz="half" idx="4294967295"/>
          </p:nvPr>
        </p:nvSpPr>
        <p:spPr>
          <a:xfrm>
            <a:off x="533400" y="1828800"/>
            <a:ext cx="40005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300"/>
            </a:pPr>
            <a:r>
              <a:t>Aurelius is fighting northern invaders at the Danube River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300"/>
            </a:pPr>
            <a:r>
              <a:t>Parthian province is being invaded by Persians into Armenia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300"/>
            </a:pPr>
            <a:r>
              <a:t>Aurelius has legions fighting in Mauretania (North Africa)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300"/>
            </a:pPr>
            <a:r>
              <a:t>Aurelius must decide where to focus legions</a:t>
            </a:r>
          </a:p>
        </p:txBody>
      </p:sp>
      <p:pic>
        <p:nvPicPr>
          <p:cNvPr id="62" name="Roman Empire" descr="Roman Empi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2279650"/>
            <a:ext cx="4267200" cy="3282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arthian War"/>
          <p:cNvSpPr txBox="1"/>
          <p:nvPr>
            <p:ph type="title" idx="4294967295"/>
          </p:nvPr>
        </p:nvSpPr>
        <p:spPr>
          <a:xfrm>
            <a:off x="533400" y="473074"/>
            <a:ext cx="8153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Parthian War</a:t>
            </a:r>
          </a:p>
        </p:txBody>
      </p:sp>
      <p:sp>
        <p:nvSpPr>
          <p:cNvPr id="65" name="Parthians are encroaching on Roman lands…"/>
          <p:cNvSpPr txBox="1"/>
          <p:nvPr>
            <p:ph type="body" idx="4294967295"/>
          </p:nvPr>
        </p:nvSpPr>
        <p:spPr>
          <a:xfrm>
            <a:off x="533400" y="1828800"/>
            <a:ext cx="8153400" cy="4038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 sz="3200"/>
            </a:pPr>
            <a:r>
              <a:t>Parthians are encroaching on Roman lands</a:t>
            </a:r>
          </a:p>
          <a:p>
            <a:pPr>
              <a:buChar char="■"/>
              <a:defRPr sz="3200"/>
            </a:pPr>
            <a:r>
              <a:t>163 Aurelius sends co-emperor Verus to lead the battle</a:t>
            </a:r>
          </a:p>
          <a:p>
            <a:pPr>
              <a:buChar char="■"/>
              <a:defRPr sz="3200"/>
            </a:pPr>
            <a:r>
              <a:t>Roman territory is expanded further into the Persian lands.</a:t>
            </a:r>
          </a:p>
          <a:p>
            <a:pPr>
              <a:buChar char="■"/>
              <a:defRPr sz="3200"/>
            </a:pPr>
            <a:r>
              <a:t>Verus dies 169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Refined">
  <a:themeElements>
    <a:clrScheme name="Refined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666699"/>
      </a:accent1>
      <a:accent2>
        <a:srgbClr val="99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fine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Refin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fined">
  <a:themeElements>
    <a:clrScheme name="Refin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99"/>
      </a:accent1>
      <a:accent2>
        <a:srgbClr val="99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efine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Refin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