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mv" ContentType="vide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7" r:id="rId2"/>
    <p:sldId id="274" r:id="rId3"/>
    <p:sldId id="282" r:id="rId4"/>
    <p:sldId id="261" r:id="rId5"/>
    <p:sldId id="264" r:id="rId6"/>
    <p:sldId id="256" r:id="rId7"/>
    <p:sldId id="263" r:id="rId8"/>
    <p:sldId id="265" r:id="rId9"/>
    <p:sldId id="272" r:id="rId10"/>
    <p:sldId id="273" r:id="rId11"/>
    <p:sldId id="284" r:id="rId12"/>
    <p:sldId id="269" r:id="rId13"/>
    <p:sldId id="276" r:id="rId14"/>
    <p:sldId id="280" r:id="rId15"/>
    <p:sldId id="277" r:id="rId16"/>
    <p:sldId id="278" r:id="rId17"/>
    <p:sldId id="279" r:id="rId18"/>
    <p:sldId id="270" r:id="rId19"/>
    <p:sldId id="271" r:id="rId20"/>
    <p:sldId id="28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hiddenSlides="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53" autoAdjust="0"/>
  </p:normalViewPr>
  <p:slideViewPr>
    <p:cSldViewPr>
      <p:cViewPr varScale="1">
        <p:scale>
          <a:sx n="64" d="100"/>
          <a:sy n="64" d="100"/>
        </p:scale>
        <p:origin x="-2824" y="-104"/>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5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FDA81-4CA7-F44B-A666-70DFDE6CA801}" type="doc">
      <dgm:prSet loTypeId="urn:microsoft.com/office/officeart/2005/8/layout/pyramid1" loCatId="" qsTypeId="urn:microsoft.com/office/officeart/2005/8/quickstyle/simple4" qsCatId="simple" csTypeId="urn:microsoft.com/office/officeart/2005/8/colors/accent1_2" csCatId="accent1" phldr="1"/>
      <dgm:spPr/>
    </dgm:pt>
    <dgm:pt modelId="{A74D28F4-5E60-FD45-B460-EF4293D6885E}">
      <dgm:prSet phldrT="[Text]"/>
      <dgm:spPr/>
      <dgm:t>
        <a:bodyPr/>
        <a:lstStyle/>
        <a:p>
          <a:r>
            <a:rPr lang="en-US" dirty="0" smtClean="0"/>
            <a:t>U.S. Supreme Court</a:t>
          </a:r>
          <a:endParaRPr lang="en-US" dirty="0"/>
        </a:p>
      </dgm:t>
    </dgm:pt>
    <dgm:pt modelId="{A14E885E-6DB5-1341-8F63-D4B1E86E094E}" type="parTrans" cxnId="{6F0D7B66-A9EE-4E46-B04E-257C2C1633E2}">
      <dgm:prSet/>
      <dgm:spPr/>
      <dgm:t>
        <a:bodyPr/>
        <a:lstStyle/>
        <a:p>
          <a:endParaRPr lang="en-US"/>
        </a:p>
      </dgm:t>
    </dgm:pt>
    <dgm:pt modelId="{77BC1C38-8215-154C-BC6E-BDE8DADE6474}" type="sibTrans" cxnId="{6F0D7B66-A9EE-4E46-B04E-257C2C1633E2}">
      <dgm:prSet/>
      <dgm:spPr/>
      <dgm:t>
        <a:bodyPr/>
        <a:lstStyle/>
        <a:p>
          <a:endParaRPr lang="en-US"/>
        </a:p>
      </dgm:t>
    </dgm:pt>
    <dgm:pt modelId="{BC2CE244-B885-F648-8265-86CC67120DEC}">
      <dgm:prSet phldrT="[Text]"/>
      <dgm:spPr/>
      <dgm:t>
        <a:bodyPr/>
        <a:lstStyle/>
        <a:p>
          <a:r>
            <a:rPr lang="en-US" dirty="0" smtClean="0"/>
            <a:t>Federal Courts</a:t>
          </a:r>
          <a:endParaRPr lang="en-US" dirty="0"/>
        </a:p>
      </dgm:t>
    </dgm:pt>
    <dgm:pt modelId="{30C12772-A43B-3E4B-9E71-260C52B80EE6}" type="parTrans" cxnId="{4415939D-9D36-AE42-BEAC-1AB4B4D6AD07}">
      <dgm:prSet/>
      <dgm:spPr/>
      <dgm:t>
        <a:bodyPr/>
        <a:lstStyle/>
        <a:p>
          <a:endParaRPr lang="en-US"/>
        </a:p>
      </dgm:t>
    </dgm:pt>
    <dgm:pt modelId="{53DE5440-3B83-D149-A95D-6429C8AB8D37}" type="sibTrans" cxnId="{4415939D-9D36-AE42-BEAC-1AB4B4D6AD07}">
      <dgm:prSet/>
      <dgm:spPr/>
      <dgm:t>
        <a:bodyPr/>
        <a:lstStyle/>
        <a:p>
          <a:endParaRPr lang="en-US"/>
        </a:p>
      </dgm:t>
    </dgm:pt>
    <dgm:pt modelId="{DB4F6E46-DCE8-AA4E-B1BB-E141FA738434}">
      <dgm:prSet phldrT="[Text]"/>
      <dgm:spPr/>
      <dgm:t>
        <a:bodyPr/>
        <a:lstStyle/>
        <a:p>
          <a:r>
            <a:rPr lang="en-US" dirty="0" smtClean="0"/>
            <a:t>State Courts</a:t>
          </a:r>
          <a:endParaRPr lang="en-US" dirty="0"/>
        </a:p>
      </dgm:t>
    </dgm:pt>
    <dgm:pt modelId="{703F758B-BECF-7149-8AD9-A75F49325891}" type="parTrans" cxnId="{F8877955-CC05-BA46-B285-C9F6C6181209}">
      <dgm:prSet/>
      <dgm:spPr/>
      <dgm:t>
        <a:bodyPr/>
        <a:lstStyle/>
        <a:p>
          <a:endParaRPr lang="en-US"/>
        </a:p>
      </dgm:t>
    </dgm:pt>
    <dgm:pt modelId="{3A477C0B-FE91-3A47-9B28-10BE60468E22}" type="sibTrans" cxnId="{F8877955-CC05-BA46-B285-C9F6C6181209}">
      <dgm:prSet/>
      <dgm:spPr/>
      <dgm:t>
        <a:bodyPr/>
        <a:lstStyle/>
        <a:p>
          <a:endParaRPr lang="en-US"/>
        </a:p>
      </dgm:t>
    </dgm:pt>
    <dgm:pt modelId="{423F35D5-6BC0-404C-9F90-68C26A34DF64}" type="pres">
      <dgm:prSet presAssocID="{758FDA81-4CA7-F44B-A666-70DFDE6CA801}" presName="Name0" presStyleCnt="0">
        <dgm:presLayoutVars>
          <dgm:dir/>
          <dgm:animLvl val="lvl"/>
          <dgm:resizeHandles val="exact"/>
        </dgm:presLayoutVars>
      </dgm:prSet>
      <dgm:spPr/>
    </dgm:pt>
    <dgm:pt modelId="{675AE6A2-C532-AC40-9CE4-42247986CB3D}" type="pres">
      <dgm:prSet presAssocID="{A74D28F4-5E60-FD45-B460-EF4293D6885E}" presName="Name8" presStyleCnt="0"/>
      <dgm:spPr/>
    </dgm:pt>
    <dgm:pt modelId="{4387175D-F80D-D946-B508-B48058A9D4DC}" type="pres">
      <dgm:prSet presAssocID="{A74D28F4-5E60-FD45-B460-EF4293D6885E}" presName="level" presStyleLbl="node1" presStyleIdx="0" presStyleCnt="3">
        <dgm:presLayoutVars>
          <dgm:chMax val="1"/>
          <dgm:bulletEnabled val="1"/>
        </dgm:presLayoutVars>
      </dgm:prSet>
      <dgm:spPr/>
      <dgm:t>
        <a:bodyPr/>
        <a:lstStyle/>
        <a:p>
          <a:endParaRPr lang="en-US"/>
        </a:p>
      </dgm:t>
    </dgm:pt>
    <dgm:pt modelId="{1F76C9DF-A495-144D-B2D3-5A27A9EB37C9}" type="pres">
      <dgm:prSet presAssocID="{A74D28F4-5E60-FD45-B460-EF4293D6885E}" presName="levelTx" presStyleLbl="revTx" presStyleIdx="0" presStyleCnt="0">
        <dgm:presLayoutVars>
          <dgm:chMax val="1"/>
          <dgm:bulletEnabled val="1"/>
        </dgm:presLayoutVars>
      </dgm:prSet>
      <dgm:spPr/>
      <dgm:t>
        <a:bodyPr/>
        <a:lstStyle/>
        <a:p>
          <a:endParaRPr lang="en-US"/>
        </a:p>
      </dgm:t>
    </dgm:pt>
    <dgm:pt modelId="{B2B06A77-D59B-3143-8397-BA7EA5AD5A47}" type="pres">
      <dgm:prSet presAssocID="{BC2CE244-B885-F648-8265-86CC67120DEC}" presName="Name8" presStyleCnt="0"/>
      <dgm:spPr/>
    </dgm:pt>
    <dgm:pt modelId="{7F6B40C5-92FC-5C4E-A304-8830A4C46720}" type="pres">
      <dgm:prSet presAssocID="{BC2CE244-B885-F648-8265-86CC67120DEC}" presName="level" presStyleLbl="node1" presStyleIdx="1" presStyleCnt="3">
        <dgm:presLayoutVars>
          <dgm:chMax val="1"/>
          <dgm:bulletEnabled val="1"/>
        </dgm:presLayoutVars>
      </dgm:prSet>
      <dgm:spPr/>
      <dgm:t>
        <a:bodyPr/>
        <a:lstStyle/>
        <a:p>
          <a:endParaRPr lang="en-US"/>
        </a:p>
      </dgm:t>
    </dgm:pt>
    <dgm:pt modelId="{4C54A287-F0AE-694F-85A1-3CA799FA7454}" type="pres">
      <dgm:prSet presAssocID="{BC2CE244-B885-F648-8265-86CC67120DEC}" presName="levelTx" presStyleLbl="revTx" presStyleIdx="0" presStyleCnt="0">
        <dgm:presLayoutVars>
          <dgm:chMax val="1"/>
          <dgm:bulletEnabled val="1"/>
        </dgm:presLayoutVars>
      </dgm:prSet>
      <dgm:spPr/>
      <dgm:t>
        <a:bodyPr/>
        <a:lstStyle/>
        <a:p>
          <a:endParaRPr lang="en-US"/>
        </a:p>
      </dgm:t>
    </dgm:pt>
    <dgm:pt modelId="{83FA5597-61A7-064A-8A96-F4129513F8F2}" type="pres">
      <dgm:prSet presAssocID="{DB4F6E46-DCE8-AA4E-B1BB-E141FA738434}" presName="Name8" presStyleCnt="0"/>
      <dgm:spPr/>
    </dgm:pt>
    <dgm:pt modelId="{CBA8DE8D-1BB8-454F-8D7C-C0BEFE7CD382}" type="pres">
      <dgm:prSet presAssocID="{DB4F6E46-DCE8-AA4E-B1BB-E141FA738434}" presName="level" presStyleLbl="node1" presStyleIdx="2" presStyleCnt="3">
        <dgm:presLayoutVars>
          <dgm:chMax val="1"/>
          <dgm:bulletEnabled val="1"/>
        </dgm:presLayoutVars>
      </dgm:prSet>
      <dgm:spPr/>
      <dgm:t>
        <a:bodyPr/>
        <a:lstStyle/>
        <a:p>
          <a:endParaRPr lang="en-US"/>
        </a:p>
      </dgm:t>
    </dgm:pt>
    <dgm:pt modelId="{3FD77463-677B-4F4C-A7E5-E3D6FEC06D13}" type="pres">
      <dgm:prSet presAssocID="{DB4F6E46-DCE8-AA4E-B1BB-E141FA738434}" presName="levelTx" presStyleLbl="revTx" presStyleIdx="0" presStyleCnt="0">
        <dgm:presLayoutVars>
          <dgm:chMax val="1"/>
          <dgm:bulletEnabled val="1"/>
        </dgm:presLayoutVars>
      </dgm:prSet>
      <dgm:spPr/>
      <dgm:t>
        <a:bodyPr/>
        <a:lstStyle/>
        <a:p>
          <a:endParaRPr lang="en-US"/>
        </a:p>
      </dgm:t>
    </dgm:pt>
  </dgm:ptLst>
  <dgm:cxnLst>
    <dgm:cxn modelId="{BA77D659-B0B4-2344-B4FF-10F0B13D695B}" type="presOf" srcId="{BC2CE244-B885-F648-8265-86CC67120DEC}" destId="{7F6B40C5-92FC-5C4E-A304-8830A4C46720}" srcOrd="0" destOrd="0" presId="urn:microsoft.com/office/officeart/2005/8/layout/pyramid1"/>
    <dgm:cxn modelId="{4415939D-9D36-AE42-BEAC-1AB4B4D6AD07}" srcId="{758FDA81-4CA7-F44B-A666-70DFDE6CA801}" destId="{BC2CE244-B885-F648-8265-86CC67120DEC}" srcOrd="1" destOrd="0" parTransId="{30C12772-A43B-3E4B-9E71-260C52B80EE6}" sibTransId="{53DE5440-3B83-D149-A95D-6429C8AB8D37}"/>
    <dgm:cxn modelId="{6F0D7B66-A9EE-4E46-B04E-257C2C1633E2}" srcId="{758FDA81-4CA7-F44B-A666-70DFDE6CA801}" destId="{A74D28F4-5E60-FD45-B460-EF4293D6885E}" srcOrd="0" destOrd="0" parTransId="{A14E885E-6DB5-1341-8F63-D4B1E86E094E}" sibTransId="{77BC1C38-8215-154C-BC6E-BDE8DADE6474}"/>
    <dgm:cxn modelId="{4332243E-505A-494E-A060-5A1EE58AAF22}" type="presOf" srcId="{BC2CE244-B885-F648-8265-86CC67120DEC}" destId="{4C54A287-F0AE-694F-85A1-3CA799FA7454}" srcOrd="1" destOrd="0" presId="urn:microsoft.com/office/officeart/2005/8/layout/pyramid1"/>
    <dgm:cxn modelId="{9B73824E-0715-7346-91D4-07C6C47C2D90}" type="presOf" srcId="{A74D28F4-5E60-FD45-B460-EF4293D6885E}" destId="{4387175D-F80D-D946-B508-B48058A9D4DC}" srcOrd="0" destOrd="0" presId="urn:microsoft.com/office/officeart/2005/8/layout/pyramid1"/>
    <dgm:cxn modelId="{77E3F5C7-8A26-664E-A271-70DA1EB4EEF2}" type="presOf" srcId="{A74D28F4-5E60-FD45-B460-EF4293D6885E}" destId="{1F76C9DF-A495-144D-B2D3-5A27A9EB37C9}" srcOrd="1" destOrd="0" presId="urn:microsoft.com/office/officeart/2005/8/layout/pyramid1"/>
    <dgm:cxn modelId="{F8877955-CC05-BA46-B285-C9F6C6181209}" srcId="{758FDA81-4CA7-F44B-A666-70DFDE6CA801}" destId="{DB4F6E46-DCE8-AA4E-B1BB-E141FA738434}" srcOrd="2" destOrd="0" parTransId="{703F758B-BECF-7149-8AD9-A75F49325891}" sibTransId="{3A477C0B-FE91-3A47-9B28-10BE60468E22}"/>
    <dgm:cxn modelId="{4CCB37C3-5882-5144-8CA7-DCF430C40ACF}" type="presOf" srcId="{DB4F6E46-DCE8-AA4E-B1BB-E141FA738434}" destId="{CBA8DE8D-1BB8-454F-8D7C-C0BEFE7CD382}" srcOrd="0" destOrd="0" presId="urn:microsoft.com/office/officeart/2005/8/layout/pyramid1"/>
    <dgm:cxn modelId="{9668A1F3-7237-764B-946F-6282881B49CF}" type="presOf" srcId="{758FDA81-4CA7-F44B-A666-70DFDE6CA801}" destId="{423F35D5-6BC0-404C-9F90-68C26A34DF64}" srcOrd="0" destOrd="0" presId="urn:microsoft.com/office/officeart/2005/8/layout/pyramid1"/>
    <dgm:cxn modelId="{6E9822FF-D80E-5743-BC14-2C25207A94DA}" type="presOf" srcId="{DB4F6E46-DCE8-AA4E-B1BB-E141FA738434}" destId="{3FD77463-677B-4F4C-A7E5-E3D6FEC06D13}" srcOrd="1" destOrd="0" presId="urn:microsoft.com/office/officeart/2005/8/layout/pyramid1"/>
    <dgm:cxn modelId="{410133CF-BEF5-6549-9055-58CEB4F56B72}" type="presParOf" srcId="{423F35D5-6BC0-404C-9F90-68C26A34DF64}" destId="{675AE6A2-C532-AC40-9CE4-42247986CB3D}" srcOrd="0" destOrd="0" presId="urn:microsoft.com/office/officeart/2005/8/layout/pyramid1"/>
    <dgm:cxn modelId="{F05A7DB8-7B4C-5B4D-9A59-5FB14BEAD6B0}" type="presParOf" srcId="{675AE6A2-C532-AC40-9CE4-42247986CB3D}" destId="{4387175D-F80D-D946-B508-B48058A9D4DC}" srcOrd="0" destOrd="0" presId="urn:microsoft.com/office/officeart/2005/8/layout/pyramid1"/>
    <dgm:cxn modelId="{699BC69E-9483-5749-A6EF-5992FA17A154}" type="presParOf" srcId="{675AE6A2-C532-AC40-9CE4-42247986CB3D}" destId="{1F76C9DF-A495-144D-B2D3-5A27A9EB37C9}" srcOrd="1" destOrd="0" presId="urn:microsoft.com/office/officeart/2005/8/layout/pyramid1"/>
    <dgm:cxn modelId="{F0D8F9FF-1700-554B-AF65-97BB2C47E183}" type="presParOf" srcId="{423F35D5-6BC0-404C-9F90-68C26A34DF64}" destId="{B2B06A77-D59B-3143-8397-BA7EA5AD5A47}" srcOrd="1" destOrd="0" presId="urn:microsoft.com/office/officeart/2005/8/layout/pyramid1"/>
    <dgm:cxn modelId="{A5A0A6C8-6F74-B844-93DF-06B4248608D4}" type="presParOf" srcId="{B2B06A77-D59B-3143-8397-BA7EA5AD5A47}" destId="{7F6B40C5-92FC-5C4E-A304-8830A4C46720}" srcOrd="0" destOrd="0" presId="urn:microsoft.com/office/officeart/2005/8/layout/pyramid1"/>
    <dgm:cxn modelId="{DE012B16-6E24-C74D-A13F-AE2327EBE975}" type="presParOf" srcId="{B2B06A77-D59B-3143-8397-BA7EA5AD5A47}" destId="{4C54A287-F0AE-694F-85A1-3CA799FA7454}" srcOrd="1" destOrd="0" presId="urn:microsoft.com/office/officeart/2005/8/layout/pyramid1"/>
    <dgm:cxn modelId="{167D29B6-06F6-064B-A848-9B8E786ADB11}" type="presParOf" srcId="{423F35D5-6BC0-404C-9F90-68C26A34DF64}" destId="{83FA5597-61A7-064A-8A96-F4129513F8F2}" srcOrd="2" destOrd="0" presId="urn:microsoft.com/office/officeart/2005/8/layout/pyramid1"/>
    <dgm:cxn modelId="{826C27DE-AAB0-9147-B30D-8FDC0609E7C0}" type="presParOf" srcId="{83FA5597-61A7-064A-8A96-F4129513F8F2}" destId="{CBA8DE8D-1BB8-454F-8D7C-C0BEFE7CD382}" srcOrd="0" destOrd="0" presId="urn:microsoft.com/office/officeart/2005/8/layout/pyramid1"/>
    <dgm:cxn modelId="{6666A328-7D89-CA42-A337-7B82061E6948}" type="presParOf" srcId="{83FA5597-61A7-064A-8A96-F4129513F8F2}" destId="{3FD77463-677B-4F4C-A7E5-E3D6FEC06D1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7175D-F80D-D946-B508-B48058A9D4DC}">
      <dsp:nvSpPr>
        <dsp:cNvPr id="0" name=""/>
        <dsp:cNvSpPr/>
      </dsp:nvSpPr>
      <dsp:spPr>
        <a:xfrm>
          <a:off x="1409700" y="0"/>
          <a:ext cx="1409700" cy="1147233"/>
        </a:xfrm>
        <a:prstGeom prst="trapezoid">
          <a:avLst>
            <a:gd name="adj" fmla="val 6143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U.S. Supreme Court</a:t>
          </a:r>
          <a:endParaRPr lang="en-US" sz="2600" kern="1200" dirty="0"/>
        </a:p>
      </dsp:txBody>
      <dsp:txXfrm>
        <a:off x="1409700" y="0"/>
        <a:ext cx="1409700" cy="1147233"/>
      </dsp:txXfrm>
    </dsp:sp>
    <dsp:sp modelId="{7F6B40C5-92FC-5C4E-A304-8830A4C46720}">
      <dsp:nvSpPr>
        <dsp:cNvPr id="0" name=""/>
        <dsp:cNvSpPr/>
      </dsp:nvSpPr>
      <dsp:spPr>
        <a:xfrm>
          <a:off x="704849" y="1147233"/>
          <a:ext cx="2819400" cy="1147233"/>
        </a:xfrm>
        <a:prstGeom prst="trapezoid">
          <a:avLst>
            <a:gd name="adj" fmla="val 6143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Federal Courts</a:t>
          </a:r>
          <a:endParaRPr lang="en-US" sz="2600" kern="1200" dirty="0"/>
        </a:p>
      </dsp:txBody>
      <dsp:txXfrm>
        <a:off x="1198244" y="1147233"/>
        <a:ext cx="1832610" cy="1147233"/>
      </dsp:txXfrm>
    </dsp:sp>
    <dsp:sp modelId="{CBA8DE8D-1BB8-454F-8D7C-C0BEFE7CD382}">
      <dsp:nvSpPr>
        <dsp:cNvPr id="0" name=""/>
        <dsp:cNvSpPr/>
      </dsp:nvSpPr>
      <dsp:spPr>
        <a:xfrm>
          <a:off x="0" y="2294466"/>
          <a:ext cx="4229100" cy="1147233"/>
        </a:xfrm>
        <a:prstGeom prst="trapezoid">
          <a:avLst>
            <a:gd name="adj" fmla="val 6143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State Courts</a:t>
          </a:r>
          <a:endParaRPr lang="en-US" sz="2600" kern="1200" dirty="0"/>
        </a:p>
      </dsp:txBody>
      <dsp:txXfrm>
        <a:off x="740092" y="2294466"/>
        <a:ext cx="2748915" cy="11472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B68E65-7D7C-394A-A519-7A1E7AD92CDD}" type="datetimeFigureOut">
              <a:rPr lang="en-US" smtClean="0"/>
              <a:pPr/>
              <a:t>6/9/11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EFA469-A6CC-534A-8233-B61BD19243D8}" type="slidenum">
              <a:rPr lang="en-US" smtClean="0"/>
              <a:pPr/>
              <a:t>‹#›</a:t>
            </a:fld>
            <a:endParaRPr lang="en-US" dirty="0"/>
          </a:p>
        </p:txBody>
      </p:sp>
    </p:spTree>
    <p:extLst>
      <p:ext uri="{BB962C8B-B14F-4D97-AF65-F5344CB8AC3E}">
        <p14:creationId xmlns:p14="http://schemas.microsoft.com/office/powerpoint/2010/main" val="6306299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12844416-1DAF-A341-8C8B-3E520D9430F7}" type="datetime1">
              <a:rPr lang="en-US"/>
              <a:pPr/>
              <a:t>6/9/11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6049BDD5-77E4-EE47-B6B8-22E47A01A111}" type="slidenum">
              <a:rPr lang="en-US"/>
              <a:pPr/>
              <a:t>‹#›</a:t>
            </a:fld>
            <a:endParaRPr lang="en-US" dirty="0"/>
          </a:p>
        </p:txBody>
      </p:sp>
    </p:spTree>
    <p:extLst>
      <p:ext uri="{BB962C8B-B14F-4D97-AF65-F5344CB8AC3E}">
        <p14:creationId xmlns:p14="http://schemas.microsoft.com/office/powerpoint/2010/main" val="34179008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n%5Ctools%5Cresource%5CexternalFileView.pl?fID=1553&amp;rID=38991','resource38991','menubar=No,scrollbars=1,resizable=yes,width=800,height=500" TargetMode="External"/><Relationship Id="rId4" Type="http://schemas.openxmlformats.org/officeDocument/2006/relationships/hyperlink" Target="main/tools/resource/externalFileView.pl?fID=1555&amp;rID=38998','resource38998','menubar=No,scrollbars=1,resizable=yes,width=800,height=500"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Remind </a:t>
            </a:r>
            <a:r>
              <a:rPr lang="en-US" dirty="0" smtClean="0"/>
              <a:t>students of overall unit</a:t>
            </a:r>
            <a:r>
              <a:rPr lang="en-US" baseline="0" dirty="0" smtClean="0"/>
              <a:t> question.  </a:t>
            </a:r>
            <a:r>
              <a:rPr lang="en-US" baseline="0" dirty="0" smtClean="0"/>
              <a:t>Tell students that today they </a:t>
            </a:r>
            <a:r>
              <a:rPr lang="en-US" baseline="0" dirty="0" smtClean="0"/>
              <a:t>will look </a:t>
            </a:r>
            <a:r>
              <a:rPr lang="en-US" baseline="0" dirty="0" smtClean="0"/>
              <a:t>at </a:t>
            </a:r>
            <a:r>
              <a:rPr lang="en-US" baseline="0" dirty="0" smtClean="0"/>
              <a:t>one strategy used by civil rights activists to end discrimination – the </a:t>
            </a:r>
            <a:r>
              <a:rPr lang="en-US" baseline="0" dirty="0" smtClean="0"/>
              <a:t>Legal Strategy</a:t>
            </a:r>
            <a:r>
              <a:rPr lang="en-US" baseline="0" dirty="0" smtClean="0"/>
              <a:t>. </a:t>
            </a:r>
            <a:r>
              <a:rPr lang="en-US" baseline="0" dirty="0" smtClean="0"/>
              <a:t>Remind </a:t>
            </a:r>
            <a:r>
              <a:rPr lang="en-US" baseline="0" dirty="0" smtClean="0"/>
              <a:t>students of the lesson question for </a:t>
            </a:r>
            <a:r>
              <a:rPr lang="en-US" baseline="0" dirty="0" smtClean="0"/>
              <a:t>today and how today’s lesson will help students answer the Unit CQ.</a:t>
            </a: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E53DABCD-A77B-F242-AFB1-56D6E61D8895}"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they are not already, be sure that students are placed in small groups</a:t>
            </a:r>
            <a:r>
              <a:rPr lang="en-US" baseline="0" dirty="0" smtClean="0"/>
              <a:t> before beginning.  Explain to students that the purpose of Response Group 1 is for students to understand that not everyone agreed on integrating the schools or on WHEN it should be done.  Student groups will be asked to decide which viewpoint or perspective they agree with and why.  They will also be asked to explain how they would use the courts to end segregation in schools.  </a:t>
            </a:r>
          </a:p>
          <a:p>
            <a:pPr eaLnBrk="1" hangingPunct="1">
              <a:spcBef>
                <a:spcPct val="0"/>
              </a:spcBef>
            </a:pPr>
            <a:endParaRPr lang="en-US" baseline="0" dirty="0" smtClean="0"/>
          </a:p>
          <a:p>
            <a:pPr eaLnBrk="1" hangingPunct="1">
              <a:spcBef>
                <a:spcPct val="0"/>
              </a:spcBef>
            </a:pPr>
            <a:r>
              <a:rPr lang="en-US" baseline="0" dirty="0" smtClean="0"/>
              <a:t>Provide students with the three Response Group Activity 1 Handouts.  Allow student groups to work through the viewpoints.  As students work through the viewpoints, the teacher should use the “Teacher Guide” to help and probe group thinking.  Be sure students are identifying “when” each viewpoint wants integration to occur.  </a:t>
            </a:r>
          </a:p>
          <a:p>
            <a:pPr eaLnBrk="1" hangingPunct="1">
              <a:spcBef>
                <a:spcPct val="0"/>
              </a:spcBef>
            </a:pPr>
            <a:endParaRPr lang="en-US" baseline="0" dirty="0" smtClean="0"/>
          </a:p>
          <a:p>
            <a:pPr eaLnBrk="1" hangingPunct="1">
              <a:spcBef>
                <a:spcPct val="0"/>
              </a:spcBef>
            </a:pPr>
            <a:r>
              <a:rPr lang="en-US" baseline="0" dirty="0" smtClean="0"/>
              <a:t>READ the “Situation” from the slide to the students and review the directions for thinking about the viewpoints.  Release students to work in their groups.</a:t>
            </a:r>
            <a:endParaRPr lang="en-US" dirty="0" smtClean="0"/>
          </a:p>
          <a:p>
            <a:pPr marL="171450" indent="-171450" eaLnBrk="1" hangingPunct="1">
              <a:spcBef>
                <a:spcPct val="0"/>
              </a:spcBef>
              <a:buFont typeface="Arial"/>
              <a:buChar char="•"/>
            </a:pPr>
            <a:r>
              <a:rPr lang="en-US" dirty="0" smtClean="0"/>
              <a:t>When</a:t>
            </a:r>
            <a:r>
              <a:rPr lang="en-US" baseline="0" dirty="0" smtClean="0"/>
              <a:t> student groups get to the final two questions, remind students to think about the “Things to Consider” bullets at the top of the sheet.  Those bullets should help students think about their decision.  </a:t>
            </a:r>
          </a:p>
          <a:p>
            <a:pPr eaLnBrk="1" hangingPunct="1">
              <a:spcBef>
                <a:spcPct val="0"/>
              </a:spcBef>
            </a:pPr>
            <a:endParaRPr lang="en-US" baseline="0"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A9543D89-950F-8B41-9B96-6D19B96C7806}"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Once all groups have completed the handouts and answered the questions on the third page in their groups, lead a whole class discussion about the groups’ decisions for each question.  </a:t>
            </a:r>
            <a:r>
              <a:rPr lang="en-US" sz="1200" kern="1200" dirty="0" smtClean="0">
                <a:solidFill>
                  <a:schemeClr val="tx1"/>
                </a:solidFill>
                <a:effectLst/>
                <a:latin typeface="+mn-lt"/>
                <a:ea typeface="ＭＳ Ｐゴシック" charset="-128"/>
                <a:cs typeface="ＭＳ Ｐゴシック" charset="-128"/>
              </a:rPr>
              <a:t>Each group should have one student identified as the spokesperson. The teacher should poll the groups to get a feel for class opinion regarding the question of integrating Pool Middle School. Then, the spokespersons are called on to defend their choice. All group’s may not have a chance to share during this response group debrief. This will depend on the size of the class and the time available. The teacher will play "devil’s advocate" as necessary to challenge student’s thinking and present an authentic view of the dilemmas associated with integrating a school that had been segregated for years.</a:t>
            </a:r>
            <a:br>
              <a:rPr lang="en-US" sz="1200" kern="1200" dirty="0" smtClean="0">
                <a:solidFill>
                  <a:schemeClr val="tx1"/>
                </a:solidFill>
                <a:effectLst/>
                <a:latin typeface="+mn-lt"/>
                <a:ea typeface="ＭＳ Ｐゴシック" charset="-128"/>
                <a:cs typeface="ＭＳ Ｐゴシック" charset="-128"/>
              </a:rPr>
            </a:br>
            <a:r>
              <a:rPr lang="en-US" sz="1200" kern="1200" dirty="0" smtClean="0">
                <a:solidFill>
                  <a:schemeClr val="tx1"/>
                </a:solidFill>
                <a:effectLst/>
                <a:latin typeface="+mn-lt"/>
                <a:ea typeface="ＭＳ Ｐゴシック" charset="-128"/>
                <a:cs typeface="ＭＳ Ｐゴシック" charset="-128"/>
              </a:rPr>
              <a:t/>
            </a:r>
            <a:br>
              <a:rPr lang="en-US" sz="1200" kern="1200" dirty="0" smtClean="0">
                <a:solidFill>
                  <a:schemeClr val="tx1"/>
                </a:solidFill>
                <a:effectLst/>
                <a:latin typeface="+mn-lt"/>
                <a:ea typeface="ＭＳ Ｐゴシック" charset="-128"/>
                <a:cs typeface="ＭＳ Ｐゴシック" charset="-128"/>
              </a:rPr>
            </a:br>
            <a:r>
              <a:rPr lang="en-US" sz="1200" kern="1200" dirty="0" smtClean="0">
                <a:solidFill>
                  <a:schemeClr val="tx1"/>
                </a:solidFill>
                <a:effectLst/>
                <a:latin typeface="+mn-lt"/>
                <a:ea typeface="ＭＳ Ｐゴシック" charset="-128"/>
                <a:cs typeface="ＭＳ Ｐゴシック" charset="-128"/>
              </a:rPr>
              <a:t>After the discussion, tell students that they will now look at a few</a:t>
            </a:r>
            <a:r>
              <a:rPr lang="en-US" sz="1200" kern="1200" baseline="0" dirty="0" smtClean="0">
                <a:solidFill>
                  <a:schemeClr val="tx1"/>
                </a:solidFill>
                <a:effectLst/>
                <a:latin typeface="+mn-lt"/>
                <a:ea typeface="ＭＳ Ｐゴシック" charset="-128"/>
                <a:cs typeface="ＭＳ Ｐゴシック" charset="-128"/>
              </a:rPr>
              <a:t> h</a:t>
            </a:r>
            <a:r>
              <a:rPr lang="en-US" sz="1200" kern="1200" dirty="0" smtClean="0">
                <a:solidFill>
                  <a:schemeClr val="tx1"/>
                </a:solidFill>
                <a:effectLst/>
                <a:latin typeface="+mn-lt"/>
                <a:ea typeface="ＭＳ Ｐゴシック" charset="-128"/>
                <a:cs typeface="ＭＳ Ｐゴシック" charset="-128"/>
              </a:rPr>
              <a:t>istorical examples of how the court order in the Brown vs.</a:t>
            </a:r>
            <a:r>
              <a:rPr lang="en-US" sz="1200" kern="1200" baseline="0" dirty="0" smtClean="0">
                <a:solidFill>
                  <a:schemeClr val="tx1"/>
                </a:solidFill>
                <a:effectLst/>
                <a:latin typeface="+mn-lt"/>
                <a:ea typeface="ＭＳ Ｐゴシック" charset="-128"/>
                <a:cs typeface="ＭＳ Ｐゴシック" charset="-128"/>
              </a:rPr>
              <a:t> Board of Education case</a:t>
            </a:r>
            <a:r>
              <a:rPr lang="en-US" sz="1200" kern="1200" dirty="0" smtClean="0">
                <a:solidFill>
                  <a:schemeClr val="tx1"/>
                </a:solidFill>
                <a:effectLst/>
                <a:latin typeface="+mn-lt"/>
                <a:ea typeface="ＭＳ Ｐゴシック" charset="-128"/>
                <a:cs typeface="ＭＳ Ｐゴシック" charset="-128"/>
              </a:rPr>
              <a:t> was actually implemented. </a:t>
            </a:r>
            <a:br>
              <a:rPr lang="en-US" sz="1200" kern="1200" dirty="0" smtClean="0">
                <a:solidFill>
                  <a:schemeClr val="tx1"/>
                </a:solidFill>
                <a:effectLst/>
                <a:latin typeface="+mn-lt"/>
                <a:ea typeface="ＭＳ Ｐゴシック" charset="-128"/>
                <a:cs typeface="ＭＳ Ｐゴシック" charset="-128"/>
              </a:rPr>
            </a:br>
            <a:endParaRPr lang="en-US" dirty="0" smtClean="0"/>
          </a:p>
          <a:p>
            <a:endParaRPr lang="en-US" dirty="0"/>
          </a:p>
        </p:txBody>
      </p:sp>
      <p:sp>
        <p:nvSpPr>
          <p:cNvPr id="4" name="Slide Number Placeholder 3"/>
          <p:cNvSpPr>
            <a:spLocks noGrp="1"/>
          </p:cNvSpPr>
          <p:nvPr>
            <p:ph type="sldNum" sz="quarter" idx="10"/>
          </p:nvPr>
        </p:nvSpPr>
        <p:spPr/>
        <p:txBody>
          <a:bodyPr/>
          <a:lstStyle/>
          <a:p>
            <a:fld id="{6049BDD5-77E4-EE47-B6B8-22E47A01A111}" type="slidenum">
              <a:rPr lang="en-US" smtClean="0"/>
              <a:pPr/>
              <a:t>11</a:t>
            </a:fld>
            <a:endParaRPr lang="en-US" dirty="0"/>
          </a:p>
        </p:txBody>
      </p:sp>
    </p:spTree>
    <p:extLst>
      <p:ext uri="{BB962C8B-B14F-4D97-AF65-F5344CB8AC3E}">
        <p14:creationId xmlns:p14="http://schemas.microsoft.com/office/powerpoint/2010/main" val="27506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Have the students briefly speculate about whether some</a:t>
            </a:r>
            <a:r>
              <a:rPr lang="en-US" baseline="0" dirty="0" smtClean="0"/>
              <a:t> schools were able to integrate their schools without any violence.  </a:t>
            </a:r>
            <a:endParaRPr lang="en-US" dirty="0"/>
          </a:p>
        </p:txBody>
      </p:sp>
      <p:sp>
        <p:nvSpPr>
          <p:cNvPr id="35844" name="Slide Number Placeholder 3"/>
          <p:cNvSpPr>
            <a:spLocks noGrp="1"/>
          </p:cNvSpPr>
          <p:nvPr>
            <p:ph type="sldNum" sz="quarter" idx="5"/>
          </p:nvPr>
        </p:nvSpPr>
        <p:spPr bwMode="auto">
          <a:noFill/>
          <a:ln>
            <a:miter lim="800000"/>
            <a:headEnd/>
            <a:tailEnd/>
          </a:ln>
        </p:spPr>
        <p:txBody>
          <a:bodyPr/>
          <a:lstStyle/>
          <a:p>
            <a:fld id="{FC3FE547-01F0-6444-AD1F-89B6905F32C7}"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Explain</a:t>
            </a:r>
            <a:r>
              <a:rPr lang="en-US" baseline="0" dirty="0" smtClean="0"/>
              <a:t> to students that resistance by whites leaders, threats of violence, and actual physical violence often slowed integration down.  </a:t>
            </a:r>
            <a:endParaRPr lang="en-US" dirty="0"/>
          </a:p>
        </p:txBody>
      </p:sp>
      <p:sp>
        <p:nvSpPr>
          <p:cNvPr id="36868" name="Slide Number Placeholder 3"/>
          <p:cNvSpPr>
            <a:spLocks noGrp="1"/>
          </p:cNvSpPr>
          <p:nvPr>
            <p:ph type="sldNum" sz="quarter" idx="5"/>
          </p:nvPr>
        </p:nvSpPr>
        <p:spPr bwMode="auto">
          <a:noFill/>
          <a:ln>
            <a:miter lim="800000"/>
            <a:headEnd/>
            <a:tailEnd/>
          </a:ln>
        </p:spPr>
        <p:txBody>
          <a:bodyPr/>
          <a:lstStyle/>
          <a:p>
            <a:fld id="{C4F0A3B0-DD53-674B-82F6-AE9749F8A14A}"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Central High school in Little Rock Arkansas was a prominent </a:t>
            </a:r>
            <a:r>
              <a:rPr lang="en-US" dirty="0" smtClean="0"/>
              <a:t>case in the story of school</a:t>
            </a:r>
            <a:r>
              <a:rPr lang="en-US" baseline="0" dirty="0" smtClean="0"/>
              <a:t> desegregation.  </a:t>
            </a:r>
            <a:r>
              <a:rPr lang="en-US" dirty="0" smtClean="0"/>
              <a:t>Once </a:t>
            </a:r>
            <a:r>
              <a:rPr lang="en-US" dirty="0"/>
              <a:t>the order came from the federal government </a:t>
            </a:r>
            <a:r>
              <a:rPr lang="en-US" dirty="0" smtClean="0"/>
              <a:t>(President</a:t>
            </a:r>
            <a:r>
              <a:rPr lang="en-US" baseline="0" dirty="0" smtClean="0"/>
              <a:t> Eisenhower</a:t>
            </a:r>
            <a:r>
              <a:rPr lang="en-US" dirty="0" smtClean="0"/>
              <a:t>) </a:t>
            </a:r>
            <a:r>
              <a:rPr lang="en-US" dirty="0"/>
              <a:t>to </a:t>
            </a:r>
            <a:r>
              <a:rPr lang="en-US" dirty="0" smtClean="0"/>
              <a:t>desegregate, </a:t>
            </a:r>
            <a:r>
              <a:rPr lang="en-US" dirty="0"/>
              <a:t>chaos erupted. Once </a:t>
            </a:r>
            <a:r>
              <a:rPr lang="en-US" dirty="0" smtClean="0"/>
              <a:t>Eisenhower heard </a:t>
            </a:r>
            <a:r>
              <a:rPr lang="en-US" dirty="0"/>
              <a:t>about the chaos in </a:t>
            </a:r>
            <a:r>
              <a:rPr lang="en-US" dirty="0" smtClean="0"/>
              <a:t>Little,</a:t>
            </a:r>
            <a:r>
              <a:rPr lang="en-US" baseline="0" dirty="0" smtClean="0"/>
              <a:t> </a:t>
            </a:r>
            <a:r>
              <a:rPr lang="en-US" dirty="0" smtClean="0"/>
              <a:t>he </a:t>
            </a:r>
            <a:r>
              <a:rPr lang="en-US" dirty="0"/>
              <a:t>ordered the National Guard to come and try to create order. 9 African American students were the first students to pave the road to desegregation. </a:t>
            </a:r>
            <a:r>
              <a:rPr lang="en-US" dirty="0" smtClean="0"/>
              <a:t>They entered the school with</a:t>
            </a:r>
            <a:r>
              <a:rPr lang="en-US" baseline="0" dirty="0" smtClean="0"/>
              <a:t> troops serving as their guards.</a:t>
            </a:r>
            <a:endParaRPr lang="en-US" dirty="0"/>
          </a:p>
          <a:p>
            <a:pPr eaLnBrk="1" hangingPunct="1">
              <a:spcBef>
                <a:spcPct val="0"/>
              </a:spcBef>
            </a:pPr>
            <a:endParaRPr lang="en-US" dirty="0"/>
          </a:p>
          <a:p>
            <a:pPr eaLnBrk="1" hangingPunct="1">
              <a:spcBef>
                <a:spcPct val="0"/>
              </a:spcBef>
            </a:pPr>
            <a:r>
              <a:rPr lang="en-US" dirty="0"/>
              <a:t>Because things went “wrong” at Central High the media covered it. Situations where it went right the media did not cover as in depth. </a:t>
            </a:r>
          </a:p>
          <a:p>
            <a:pPr eaLnBrk="1" hangingPunct="1">
              <a:spcBef>
                <a:spcPct val="0"/>
              </a:spcBef>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a:lstStyle/>
          <a:p>
            <a:fld id="{00A19558-FFD7-1644-B8A8-F7180465827B}"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Elizabeth </a:t>
            </a:r>
            <a:r>
              <a:rPr lang="en-US" dirty="0" smtClean="0"/>
              <a:t>Eckford,</a:t>
            </a:r>
            <a:r>
              <a:rPr lang="en-US" baseline="0" dirty="0" smtClean="0"/>
              <a:t> pictured in the front, wa</a:t>
            </a:r>
            <a:r>
              <a:rPr lang="en-US" dirty="0" smtClean="0"/>
              <a:t>s </a:t>
            </a:r>
            <a:r>
              <a:rPr lang="en-US" dirty="0"/>
              <a:t>a part of the Little Rock Nine. </a:t>
            </a:r>
            <a:r>
              <a:rPr lang="en-US" dirty="0" smtClean="0"/>
              <a:t>Eckford </a:t>
            </a:r>
            <a:r>
              <a:rPr lang="en-US" dirty="0"/>
              <a:t>was alone when she got off the bus a block from the school</a:t>
            </a:r>
            <a:r>
              <a:rPr lang="en-US" dirty="0" smtClean="0"/>
              <a:t>.</a:t>
            </a:r>
            <a:r>
              <a:rPr lang="en-US" baseline="0" dirty="0" smtClean="0"/>
              <a:t>  A mob at the school quickly surrounded her and began shouting at her. </a:t>
            </a:r>
            <a:r>
              <a:rPr lang="en-US" baseline="0" dirty="0"/>
              <a:t> </a:t>
            </a:r>
            <a:r>
              <a:rPr lang="en-US" dirty="0" smtClean="0"/>
              <a:t>The </a:t>
            </a:r>
            <a:r>
              <a:rPr lang="en-US" dirty="0"/>
              <a:t>Little Rock Nine were supposed attend school together, but their meeting place was </a:t>
            </a:r>
            <a:r>
              <a:rPr lang="en-US" dirty="0" smtClean="0"/>
              <a:t>changed the night before </a:t>
            </a:r>
            <a:r>
              <a:rPr lang="en-US" dirty="0"/>
              <a:t>to go in through the back of the </a:t>
            </a:r>
            <a:r>
              <a:rPr lang="en-US" dirty="0" smtClean="0"/>
              <a:t>school</a:t>
            </a:r>
            <a:r>
              <a:rPr lang="en-US" baseline="0" dirty="0" smtClean="0"/>
              <a:t> in the hopes of avoiding violence.  </a:t>
            </a:r>
            <a:r>
              <a:rPr lang="en-US" dirty="0" smtClean="0"/>
              <a:t>The </a:t>
            </a:r>
            <a:r>
              <a:rPr lang="en-US" dirty="0"/>
              <a:t>Eckfords had no telephone so she was not informed. </a:t>
            </a:r>
            <a:r>
              <a:rPr lang="en-US" dirty="0" smtClean="0"/>
              <a:t>When </a:t>
            </a:r>
            <a:r>
              <a:rPr lang="en-US" dirty="0"/>
              <a:t>she tried to enter the campus twice, she was turned away both times by the National </a:t>
            </a:r>
            <a:r>
              <a:rPr lang="en-US" dirty="0" smtClean="0"/>
              <a:t>Guard.</a:t>
            </a:r>
            <a:r>
              <a:rPr lang="en-US" baseline="0" dirty="0" smtClean="0"/>
              <a:t>  </a:t>
            </a: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a:lstStyle/>
          <a:p>
            <a:fld id="{56CDD06B-8964-774B-9E0A-39DEBDF678E0}"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Meredith sent a letter to the registrar of The University of Mississippi requesting an application for admission. </a:t>
            </a:r>
            <a:r>
              <a:rPr lang="en-US" dirty="0" smtClean="0"/>
              <a:t>When </a:t>
            </a:r>
            <a:r>
              <a:rPr lang="en-US" dirty="0"/>
              <a:t>officials learned from Meredith that he was African-American, his application was immediately rejected </a:t>
            </a:r>
          </a:p>
          <a:p>
            <a:pPr eaLnBrk="1" hangingPunct="1">
              <a:spcBef>
                <a:spcPct val="0"/>
              </a:spcBef>
            </a:pPr>
            <a:r>
              <a:rPr lang="en-US" dirty="0" smtClean="0"/>
              <a:t>Meredith </a:t>
            </a:r>
            <a:r>
              <a:rPr lang="en-US" dirty="0"/>
              <a:t>began his pursuit for admission in January 1961, after watching </a:t>
            </a:r>
            <a:r>
              <a:rPr lang="en-US" dirty="0" smtClean="0"/>
              <a:t>the John </a:t>
            </a:r>
            <a:r>
              <a:rPr lang="en-US" dirty="0"/>
              <a:t>F. Kennedy’s inaugural speech. </a:t>
            </a:r>
            <a:r>
              <a:rPr lang="en-US" baseline="0" dirty="0" smtClean="0"/>
              <a:t> </a:t>
            </a:r>
            <a:r>
              <a:rPr lang="en-US" dirty="0" smtClean="0"/>
              <a:t>President </a:t>
            </a:r>
            <a:r>
              <a:rPr lang="en-US" dirty="0"/>
              <a:t>John F. Kennedy ordered United States Marshals to protect Meredith. </a:t>
            </a:r>
            <a:r>
              <a:rPr lang="en-US" dirty="0" smtClean="0"/>
              <a:t>During </a:t>
            </a:r>
            <a:r>
              <a:rPr lang="en-US" dirty="0"/>
              <a:t>the riots by whites, cars were burned, federal marshals were hit with rocks and bricks, and university property was </a:t>
            </a:r>
            <a:r>
              <a:rPr lang="en-US" dirty="0" smtClean="0"/>
              <a:t>damaged.  The</a:t>
            </a:r>
            <a:r>
              <a:rPr lang="en-US" baseline="0" dirty="0" smtClean="0"/>
              <a:t> harassment became so intense that Meredith only spent two semesters at Ole Miss but he had opened the university to future black students.  </a:t>
            </a: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39940" name="Slide Number Placeholder 3"/>
          <p:cNvSpPr>
            <a:spLocks noGrp="1"/>
          </p:cNvSpPr>
          <p:nvPr>
            <p:ph type="sldNum" sz="quarter" idx="5"/>
          </p:nvPr>
        </p:nvSpPr>
        <p:spPr bwMode="auto">
          <a:noFill/>
          <a:ln>
            <a:miter lim="800000"/>
            <a:headEnd/>
            <a:tailEnd/>
          </a:ln>
        </p:spPr>
        <p:txBody>
          <a:bodyPr/>
          <a:lstStyle/>
          <a:p>
            <a:fld id="{457D4A49-8FD7-3540-BAB6-632D43B7BF49}"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Lucy </a:t>
            </a:r>
            <a:r>
              <a:rPr lang="en-US" dirty="0"/>
              <a:t>request for an application to the University of </a:t>
            </a:r>
            <a:r>
              <a:rPr lang="en-US" dirty="0" smtClean="0"/>
              <a:t>Alabama</a:t>
            </a:r>
            <a:r>
              <a:rPr lang="en-US" baseline="0" dirty="0" smtClean="0"/>
              <a:t>.  </a:t>
            </a:r>
            <a:r>
              <a:rPr lang="en-US" dirty="0" smtClean="0"/>
              <a:t>After </a:t>
            </a:r>
            <a:r>
              <a:rPr lang="en-US" dirty="0"/>
              <a:t>being accepted, she paid a dormitory registration fee of five </a:t>
            </a:r>
            <a:r>
              <a:rPr lang="en-US" dirty="0" smtClean="0"/>
              <a:t>dollars.</a:t>
            </a:r>
            <a:r>
              <a:rPr lang="en-US" baseline="0" dirty="0" smtClean="0"/>
              <a:t>  </a:t>
            </a:r>
            <a:r>
              <a:rPr lang="en-US" dirty="0" smtClean="0"/>
              <a:t>When </a:t>
            </a:r>
            <a:r>
              <a:rPr lang="en-US" dirty="0"/>
              <a:t>the university found that she was black they immediately offered her money </a:t>
            </a:r>
            <a:r>
              <a:rPr lang="en-US" dirty="0" smtClean="0"/>
              <a:t>back.  Black </a:t>
            </a:r>
            <a:r>
              <a:rPr lang="en-US" dirty="0"/>
              <a:t>attorney and desegregationist Arthur Shores wrote to the university president requesting that the young lady be admitted to the University. </a:t>
            </a:r>
            <a:r>
              <a:rPr lang="en-US" baseline="0" dirty="0" smtClean="0"/>
              <a:t>  </a:t>
            </a:r>
            <a:r>
              <a:rPr lang="en-US" dirty="0" smtClean="0"/>
              <a:t>The </a:t>
            </a:r>
            <a:r>
              <a:rPr lang="en-US" dirty="0"/>
              <a:t>President would not agree to admit Lucy , so Shores and </a:t>
            </a:r>
            <a:r>
              <a:rPr lang="en-US" dirty="0" smtClean="0"/>
              <a:t>Thurgood Marshall </a:t>
            </a:r>
            <a:r>
              <a:rPr lang="en-US" dirty="0"/>
              <a:t>of the NAACP Legal Defense Fund took the matter to </a:t>
            </a:r>
            <a:r>
              <a:rPr lang="en-US" dirty="0" smtClean="0"/>
              <a:t>court.  Lucy </a:t>
            </a:r>
            <a:r>
              <a:rPr lang="en-US" dirty="0"/>
              <a:t>enrolled as the first black student at the University of </a:t>
            </a:r>
            <a:r>
              <a:rPr lang="en-US" dirty="0" smtClean="0"/>
              <a:t>Alabama</a:t>
            </a:r>
            <a:r>
              <a:rPr lang="en-US" baseline="0" dirty="0" smtClean="0"/>
              <a:t>.  </a:t>
            </a:r>
            <a:r>
              <a:rPr lang="en-US" dirty="0" smtClean="0"/>
              <a:t>Lucy  </a:t>
            </a:r>
            <a:r>
              <a:rPr lang="en-US" dirty="0"/>
              <a:t>was chased from campus only three days after her </a:t>
            </a:r>
            <a:r>
              <a:rPr lang="en-US" dirty="0" smtClean="0"/>
              <a:t>arrival.</a:t>
            </a:r>
            <a:r>
              <a:rPr lang="en-US" baseline="0" dirty="0" smtClean="0"/>
              <a:t>  </a:t>
            </a:r>
            <a:r>
              <a:rPr lang="en-US" dirty="0" smtClean="0"/>
              <a:t>A </a:t>
            </a:r>
            <a:r>
              <a:rPr lang="en-US" dirty="0"/>
              <a:t>month later she was expelled from the </a:t>
            </a:r>
            <a:r>
              <a:rPr lang="en-US" dirty="0" smtClean="0"/>
              <a:t>university</a:t>
            </a:r>
            <a:r>
              <a:rPr lang="en-US" baseline="0" dirty="0" smtClean="0"/>
              <a:t> because the university said they could not protect her.  Lucy was readmitted to the university later in life and received a Masters degree from Alabama in 1992.  </a:t>
            </a:r>
            <a:endParaRPr lang="en-US" dirty="0"/>
          </a:p>
          <a:p>
            <a:pPr eaLnBrk="1" hangingPunct="1">
              <a:spcBef>
                <a:spcPct val="0"/>
              </a:spcBef>
            </a:pPr>
            <a:endParaRPr lang="en-US" dirty="0"/>
          </a:p>
        </p:txBody>
      </p:sp>
      <p:sp>
        <p:nvSpPr>
          <p:cNvPr id="40964" name="Slide Number Placeholder 3"/>
          <p:cNvSpPr>
            <a:spLocks noGrp="1"/>
          </p:cNvSpPr>
          <p:nvPr>
            <p:ph type="sldNum" sz="quarter" idx="5"/>
          </p:nvPr>
        </p:nvSpPr>
        <p:spPr bwMode="auto">
          <a:noFill/>
          <a:ln>
            <a:miter lim="800000"/>
            <a:headEnd/>
            <a:tailEnd/>
          </a:ln>
        </p:spPr>
        <p:txBody>
          <a:bodyPr/>
          <a:lstStyle/>
          <a:p>
            <a:fld id="{571C52A9-D855-3042-899F-3705FA2B5D19}"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Explain to students that in some cases, integration happened quickly and with</a:t>
            </a:r>
            <a:r>
              <a:rPr lang="en-US" baseline="0" dirty="0" smtClean="0"/>
              <a:t> little violence and that one such example was in Fayetteville, Arkansas.  </a:t>
            </a:r>
            <a:endParaRPr lang="en-US" dirty="0"/>
          </a:p>
        </p:txBody>
      </p:sp>
      <p:sp>
        <p:nvSpPr>
          <p:cNvPr id="41988" name="Slide Number Placeholder 3"/>
          <p:cNvSpPr>
            <a:spLocks noGrp="1"/>
          </p:cNvSpPr>
          <p:nvPr>
            <p:ph type="sldNum" sz="quarter" idx="5"/>
          </p:nvPr>
        </p:nvSpPr>
        <p:spPr bwMode="auto">
          <a:noFill/>
          <a:ln>
            <a:miter lim="800000"/>
            <a:headEnd/>
            <a:tailEnd/>
          </a:ln>
        </p:spPr>
        <p:txBody>
          <a:bodyPr/>
          <a:lstStyle/>
          <a:p>
            <a:fld id="{AA7E9234-9A68-1148-83CB-8BFADF754B52}"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Explain that violent </a:t>
            </a:r>
            <a:r>
              <a:rPr lang="en-US" dirty="0"/>
              <a:t>acts were more likely to be reported to the media.   </a:t>
            </a:r>
            <a:r>
              <a:rPr lang="en-US" dirty="0" smtClean="0"/>
              <a:t>There </a:t>
            </a:r>
            <a:r>
              <a:rPr lang="en-US" dirty="0"/>
              <a:t>were some peaceful </a:t>
            </a:r>
            <a:r>
              <a:rPr lang="en-US" dirty="0" smtClean="0"/>
              <a:t>integrations that weren’t reported on by the media</a:t>
            </a:r>
            <a:r>
              <a:rPr lang="en-US" baseline="0" dirty="0" smtClean="0"/>
              <a:t> so we don’t often hear about these cases.  </a:t>
            </a:r>
          </a:p>
          <a:p>
            <a:pPr eaLnBrk="1" hangingPunct="1">
              <a:spcBef>
                <a:spcPct val="0"/>
              </a:spcBef>
            </a:pPr>
            <a:endParaRPr lang="en-US" baseline="0" dirty="0" smtClean="0"/>
          </a:p>
          <a:p>
            <a:pPr eaLnBrk="1" hangingPunct="1">
              <a:spcBef>
                <a:spcPct val="0"/>
              </a:spcBef>
            </a:pPr>
            <a:r>
              <a:rPr lang="en-US" baseline="0" dirty="0" smtClean="0"/>
              <a:t>Transition to the final Response Group by telling students that they will now evaluate the overall LEGAL Strategy.  </a:t>
            </a: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78E34FDA-DC2E-E145-8377-790487BC6821}"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dirty="0" smtClean="0"/>
              <a:t>In</a:t>
            </a:r>
            <a:r>
              <a:rPr lang="en-US" baseline="0" dirty="0" smtClean="0"/>
              <a:t> their small groups or as a class, ask students to compare and contrast the two images.  Have students consider the what they see on the outside of the building but also what might be on the inside.  </a:t>
            </a:r>
            <a:r>
              <a:rPr lang="en-US" dirty="0" smtClean="0"/>
              <a:t>Encourage</a:t>
            </a:r>
            <a:r>
              <a:rPr lang="en-US" baseline="0" dirty="0" smtClean="0"/>
              <a:t> lots of ideas and conversation.  </a:t>
            </a:r>
            <a:endParaRPr lang="en-US" dirty="0"/>
          </a:p>
          <a:p>
            <a:endParaRPr lang="en-US" baseline="0" dirty="0" smtClean="0"/>
          </a:p>
          <a:p>
            <a:r>
              <a:rPr lang="en-US" baseline="0" dirty="0" smtClean="0"/>
              <a:t>Next, transition to the “Linda Brown Incident” by explaining that students will briefly learn about one family who was unhappy with the differences in the schools.  Read the Linda Brown Incident or have students read it individually.  </a:t>
            </a:r>
            <a:endParaRPr lang="en-US" dirty="0"/>
          </a:p>
        </p:txBody>
      </p:sp>
      <p:sp>
        <p:nvSpPr>
          <p:cNvPr id="24580" name="Slide Number Placeholder 3"/>
          <p:cNvSpPr>
            <a:spLocks noGrp="1"/>
          </p:cNvSpPr>
          <p:nvPr>
            <p:ph type="sldNum" sz="quarter" idx="5"/>
          </p:nvPr>
        </p:nvSpPr>
        <p:spPr bwMode="auto">
          <a:noFill/>
          <a:ln>
            <a:miter lim="800000"/>
            <a:headEnd/>
            <a:tailEnd/>
          </a:ln>
        </p:spPr>
        <p:txBody>
          <a:bodyPr/>
          <a:lstStyle/>
          <a:p>
            <a:fld id="{735AA63C-7DC5-0E42-8CEA-987DFD294183}"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u="sng" kern="1200" dirty="0" smtClean="0">
                <a:solidFill>
                  <a:schemeClr val="tx1"/>
                </a:solidFill>
                <a:effectLst/>
                <a:latin typeface="+mn-lt"/>
                <a:ea typeface="ＭＳ Ｐゴシック" charset="-128"/>
                <a:cs typeface="ＭＳ Ｐゴシック" charset="-128"/>
                <a:hlinkClick r:id="rId3" action="ppaction://hlinkfile"/>
              </a:rPr>
              <a:t>Response Group 2</a:t>
            </a:r>
            <a:r>
              <a:rPr lang="en-US" sz="1200" kern="1200" dirty="0" smtClean="0">
                <a:solidFill>
                  <a:schemeClr val="tx1"/>
                </a:solidFill>
                <a:effectLst/>
                <a:latin typeface="+mn-lt"/>
                <a:ea typeface="ＭＳ Ｐゴシック" charset="-128"/>
                <a:cs typeface="ＭＳ Ｐゴシック" charset="-128"/>
              </a:rPr>
              <a:t>: The second response group activity focuses on the change strategy of using the legal system. Students evaluate the effectiveness of using the courts to desegregate schools. </a:t>
            </a:r>
            <a:r>
              <a:rPr lang="en-US" dirty="0" smtClean="0">
                <a:effectLst/>
              </a:rPr>
              <a:t>Distribute</a:t>
            </a:r>
            <a:r>
              <a:rPr lang="en-US" baseline="0" dirty="0" smtClean="0">
                <a:effectLst/>
              </a:rPr>
              <a:t> the Response Group 2 handout to student groups.  Read the introductory paragraph to students and then release the groups to complete the chart.  Note that it may be necessary to assist the class in completing the chart if they struggle to complete it on their own.  Use the chart in the slide and the Teacher’s Guide to help students complete it if necessary.  </a:t>
            </a:r>
          </a:p>
          <a:p>
            <a:endParaRPr lang="en-US" baseline="0" dirty="0" smtClean="0">
              <a:effectLst/>
            </a:endParaRPr>
          </a:p>
          <a:p>
            <a:r>
              <a:rPr lang="en-US" baseline="0" dirty="0" smtClean="0">
                <a:effectLst/>
              </a:rPr>
              <a:t>Once students have the chart completed, direct groups to discuss final the two questions with their group members.  </a:t>
            </a:r>
            <a:r>
              <a:rPr lang="en-US" sz="1200" kern="1200" dirty="0" smtClean="0">
                <a:solidFill>
                  <a:schemeClr val="tx1"/>
                </a:solidFill>
                <a:effectLst/>
                <a:latin typeface="+mn-lt"/>
                <a:ea typeface="ＭＳ Ｐゴシック" charset="-128"/>
                <a:cs typeface="ＭＳ Ｐゴシック" charset="-128"/>
              </a:rPr>
              <a:t>In their groups, they brainstorm ways the strategy worked and limitations of the strategy. Then, as a group, they form a conclusion about the strategy as a whole.</a:t>
            </a:r>
            <a:br>
              <a:rPr lang="en-US" sz="1200" kern="1200" dirty="0" smtClean="0">
                <a:solidFill>
                  <a:schemeClr val="tx1"/>
                </a:solidFill>
                <a:effectLst/>
                <a:latin typeface="+mn-lt"/>
                <a:ea typeface="ＭＳ Ｐゴシック" charset="-128"/>
                <a:cs typeface="ＭＳ Ｐゴシック" charset="-128"/>
              </a:rPr>
            </a:br>
            <a:r>
              <a:rPr lang="en-US" sz="1200" kern="1200" dirty="0" smtClean="0">
                <a:solidFill>
                  <a:schemeClr val="tx1"/>
                </a:solidFill>
                <a:effectLst/>
                <a:latin typeface="+mn-lt"/>
                <a:ea typeface="ＭＳ Ｐゴシック" charset="-128"/>
                <a:cs typeface="ＭＳ Ｐゴシック" charset="-128"/>
              </a:rPr>
              <a:t/>
            </a:r>
            <a:br>
              <a:rPr lang="en-US" sz="1200" kern="1200" dirty="0" smtClean="0">
                <a:solidFill>
                  <a:schemeClr val="tx1"/>
                </a:solidFill>
                <a:effectLst/>
                <a:latin typeface="+mn-lt"/>
                <a:ea typeface="ＭＳ Ｐゴシック" charset="-128"/>
                <a:cs typeface="ＭＳ Ｐゴシック" charset="-128"/>
              </a:rPr>
            </a:br>
            <a:r>
              <a:rPr lang="en-US" sz="1200" kern="1200" dirty="0" smtClean="0">
                <a:solidFill>
                  <a:schemeClr val="tx1"/>
                </a:solidFill>
                <a:effectLst/>
                <a:latin typeface="+mn-lt"/>
                <a:ea typeface="ＭＳ Ｐゴシック" charset="-128"/>
                <a:cs typeface="ＭＳ Ｐゴシック" charset="-128"/>
              </a:rPr>
              <a:t>To</a:t>
            </a:r>
            <a:r>
              <a:rPr lang="en-US" sz="1200" kern="1200" baseline="0" dirty="0" smtClean="0">
                <a:solidFill>
                  <a:schemeClr val="tx1"/>
                </a:solidFill>
                <a:effectLst/>
                <a:latin typeface="+mn-lt"/>
                <a:ea typeface="ＭＳ Ｐゴシック" charset="-128"/>
                <a:cs typeface="ＭＳ Ｐゴシック" charset="-128"/>
              </a:rPr>
              <a:t> conclude the lesson, t</a:t>
            </a:r>
            <a:r>
              <a:rPr lang="en-US" sz="1200" kern="1200" dirty="0" smtClean="0">
                <a:solidFill>
                  <a:schemeClr val="tx1"/>
                </a:solidFill>
                <a:effectLst/>
                <a:latin typeface="+mn-lt"/>
                <a:ea typeface="ＭＳ Ｐゴシック" charset="-128"/>
                <a:cs typeface="ＭＳ Ｐゴシック" charset="-128"/>
              </a:rPr>
              <a:t>he teacher should debriefs the second response group activity in the same manner as earlier in the lesson. Students should</a:t>
            </a:r>
            <a:r>
              <a:rPr lang="en-US" sz="1200" kern="1200" baseline="0" dirty="0" smtClean="0">
                <a:solidFill>
                  <a:schemeClr val="tx1"/>
                </a:solidFill>
                <a:effectLst/>
                <a:latin typeface="+mn-lt"/>
                <a:ea typeface="ＭＳ Ｐゴシック" charset="-128"/>
                <a:cs typeface="ＭＳ Ｐゴシック" charset="-128"/>
              </a:rPr>
              <a:t> then </a:t>
            </a:r>
            <a:r>
              <a:rPr lang="en-US" sz="1200" kern="1200" dirty="0" smtClean="0">
                <a:solidFill>
                  <a:schemeClr val="tx1"/>
                </a:solidFill>
                <a:effectLst/>
                <a:latin typeface="+mn-lt"/>
                <a:ea typeface="ＭＳ Ｐゴシック" charset="-128"/>
                <a:cs typeface="ＭＳ Ｐゴシック" charset="-128"/>
              </a:rPr>
              <a:t>complete a final </a:t>
            </a:r>
            <a:r>
              <a:rPr lang="en-US" sz="1200" u="sng" kern="1200" dirty="0" smtClean="0">
                <a:solidFill>
                  <a:schemeClr val="tx1"/>
                </a:solidFill>
                <a:effectLst/>
                <a:latin typeface="+mn-lt"/>
                <a:ea typeface="ＭＳ Ｐゴシック" charset="-128"/>
                <a:cs typeface="ＭＳ Ｐゴシック" charset="-128"/>
                <a:hlinkClick r:id="rId4" action="ppaction://hlinkfile"/>
              </a:rPr>
              <a:t>individual assessment</a:t>
            </a:r>
            <a:r>
              <a:rPr lang="en-US" sz="1200" kern="1200" dirty="0" smtClean="0">
                <a:solidFill>
                  <a:schemeClr val="tx1"/>
                </a:solidFill>
                <a:effectLst/>
                <a:latin typeface="+mn-lt"/>
                <a:ea typeface="ＭＳ Ｐゴシック" charset="-128"/>
                <a:cs typeface="ＭＳ Ｐゴシック" charset="-128"/>
              </a:rPr>
              <a:t> to ensure they understand the legal strategy before moving on to consider nonviolence/direct action. </a:t>
            </a:r>
            <a:endParaRPr lang="en-US" dirty="0"/>
          </a:p>
        </p:txBody>
      </p:sp>
      <p:sp>
        <p:nvSpPr>
          <p:cNvPr id="4" name="Slide Number Placeholder 3"/>
          <p:cNvSpPr>
            <a:spLocks noGrp="1"/>
          </p:cNvSpPr>
          <p:nvPr>
            <p:ph type="sldNum" sz="quarter" idx="10"/>
          </p:nvPr>
        </p:nvSpPr>
        <p:spPr/>
        <p:txBody>
          <a:bodyPr/>
          <a:lstStyle/>
          <a:p>
            <a:fld id="{6049BDD5-77E4-EE47-B6B8-22E47A01A111}" type="slidenum">
              <a:rPr lang="en-US" smtClean="0"/>
              <a:pPr/>
              <a:t>20</a:t>
            </a:fld>
            <a:endParaRPr lang="en-US" dirty="0"/>
          </a:p>
        </p:txBody>
      </p:sp>
    </p:spTree>
    <p:extLst>
      <p:ext uri="{BB962C8B-B14F-4D97-AF65-F5344CB8AC3E}">
        <p14:creationId xmlns:p14="http://schemas.microsoft.com/office/powerpoint/2010/main" val="15680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students</a:t>
            </a:r>
            <a:r>
              <a:rPr lang="en-US" baseline="0" dirty="0" smtClean="0"/>
              <a:t> have read the reading, use the questions on the slide to dig deeper into the reading and the background of the Brown vs. Board of Education case.  Encourage lots of conversation.  Probe students’ thinking.  </a:t>
            </a:r>
          </a:p>
          <a:p>
            <a:endParaRPr lang="en-US" baseline="0" dirty="0" smtClean="0"/>
          </a:p>
          <a:p>
            <a:r>
              <a:rPr lang="en-US" baseline="0" dirty="0" smtClean="0"/>
              <a:t>Before moving on, m</a:t>
            </a:r>
            <a:r>
              <a:rPr lang="en-US" dirty="0" smtClean="0"/>
              <a:t>ake </a:t>
            </a:r>
            <a:r>
              <a:rPr lang="en-US" dirty="0" smtClean="0"/>
              <a:t>sure</a:t>
            </a:r>
            <a:r>
              <a:rPr lang="en-US" baseline="0" dirty="0" smtClean="0"/>
              <a:t> that the students understand why civil rights activists believed something needed to be done to end discrimination in </a:t>
            </a:r>
            <a:r>
              <a:rPr lang="en-US" baseline="0" dirty="0" smtClean="0"/>
              <a:t>schools.  Conclude by pointing out that in the case of school segregation, civil rights activists decided to go to the courts to try to bring about change.  </a:t>
            </a:r>
            <a:endParaRPr lang="en-US" dirty="0"/>
          </a:p>
        </p:txBody>
      </p:sp>
      <p:sp>
        <p:nvSpPr>
          <p:cNvPr id="4" name="Slide Number Placeholder 3"/>
          <p:cNvSpPr>
            <a:spLocks noGrp="1"/>
          </p:cNvSpPr>
          <p:nvPr>
            <p:ph type="sldNum" sz="quarter" idx="10"/>
          </p:nvPr>
        </p:nvSpPr>
        <p:spPr/>
        <p:txBody>
          <a:bodyPr/>
          <a:lstStyle/>
          <a:p>
            <a:fld id="{6049BDD5-77E4-EE47-B6B8-22E47A01A11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Explain the</a:t>
            </a:r>
            <a:r>
              <a:rPr lang="en-US" baseline="0" dirty="0" smtClean="0"/>
              <a:t> definition of laws to students. </a:t>
            </a:r>
          </a:p>
          <a:p>
            <a:pPr eaLnBrk="1" hangingPunct="1">
              <a:spcBef>
                <a:spcPct val="0"/>
              </a:spcBef>
            </a:pPr>
            <a:endParaRPr lang="en-US" baseline="0" dirty="0" smtClean="0"/>
          </a:p>
          <a:p>
            <a:pPr eaLnBrk="1" hangingPunct="1">
              <a:spcBef>
                <a:spcPct val="0"/>
              </a:spcBef>
            </a:pPr>
            <a:r>
              <a:rPr lang="en-US" baseline="0" dirty="0" smtClean="0"/>
              <a:t>Next use the following questions to get students thinking about laws and why we have them.</a:t>
            </a:r>
          </a:p>
          <a:p>
            <a:pPr eaLnBrk="1" hangingPunct="1">
              <a:spcBef>
                <a:spcPct val="0"/>
              </a:spcBef>
            </a:pPr>
            <a:r>
              <a:rPr lang="en-US" baseline="0" dirty="0" smtClean="0"/>
              <a:t>1) </a:t>
            </a:r>
            <a:r>
              <a:rPr lang="en-US" dirty="0" smtClean="0"/>
              <a:t>What </a:t>
            </a:r>
            <a:r>
              <a:rPr lang="en-US" dirty="0"/>
              <a:t>laws do we have today? – speed limit, stealing, murder, alcohol/ tobacco, discrimination (handicapped, immigrant)</a:t>
            </a:r>
          </a:p>
          <a:p>
            <a:pPr eaLnBrk="1" hangingPunct="1">
              <a:spcBef>
                <a:spcPct val="0"/>
              </a:spcBef>
            </a:pPr>
            <a:r>
              <a:rPr lang="en-US" dirty="0" smtClean="0"/>
              <a:t>2) Why </a:t>
            </a:r>
            <a:r>
              <a:rPr lang="en-US" dirty="0"/>
              <a:t>do you think these laws were created?- we initially had a </a:t>
            </a:r>
            <a:r>
              <a:rPr lang="en-US" dirty="0" smtClean="0"/>
              <a:t>problem;</a:t>
            </a:r>
            <a:r>
              <a:rPr lang="en-US" baseline="0" dirty="0" smtClean="0"/>
              <a:t> </a:t>
            </a:r>
            <a:r>
              <a:rPr lang="en-US" dirty="0" smtClean="0"/>
              <a:t>that’s </a:t>
            </a:r>
            <a:r>
              <a:rPr lang="en-US" dirty="0"/>
              <a:t>why laws come </a:t>
            </a:r>
            <a:r>
              <a:rPr lang="en-US" dirty="0" smtClean="0"/>
              <a:t>about</a:t>
            </a:r>
          </a:p>
          <a:p>
            <a:pPr eaLnBrk="1" hangingPunct="1">
              <a:spcBef>
                <a:spcPct val="0"/>
              </a:spcBef>
            </a:pPr>
            <a:r>
              <a:rPr lang="en-US" dirty="0" smtClean="0"/>
              <a:t>3) Is it ok to try to get a law changed</a:t>
            </a:r>
            <a:r>
              <a:rPr lang="en-US" baseline="0" dirty="0" smtClean="0"/>
              <a:t> if you think it is not fair?  </a:t>
            </a:r>
            <a:endParaRPr lang="en-US" dirty="0"/>
          </a:p>
          <a:p>
            <a:pPr eaLnBrk="1" hangingPunct="1">
              <a:spcBef>
                <a:spcPct val="0"/>
              </a:spcBef>
            </a:pPr>
            <a:endParaRPr lang="en-US" dirty="0"/>
          </a:p>
          <a:p>
            <a:pPr eaLnBrk="1" hangingPunct="1">
              <a:spcBef>
                <a:spcPct val="0"/>
              </a:spcBef>
            </a:pPr>
            <a:endParaRPr lang="en-US" dirty="0"/>
          </a:p>
        </p:txBody>
      </p:sp>
      <p:sp>
        <p:nvSpPr>
          <p:cNvPr id="26628" name="Slide Number Placeholder 3"/>
          <p:cNvSpPr>
            <a:spLocks noGrp="1"/>
          </p:cNvSpPr>
          <p:nvPr>
            <p:ph type="sldNum" sz="quarter" idx="5"/>
          </p:nvPr>
        </p:nvSpPr>
        <p:spPr bwMode="auto">
          <a:noFill/>
          <a:ln>
            <a:miter lim="800000"/>
            <a:headEnd/>
            <a:tailEnd/>
          </a:ln>
        </p:spPr>
        <p:txBody>
          <a:bodyPr/>
          <a:lstStyle/>
          <a:p>
            <a:fld id="{9D1F2FCC-F063-AB4B-B888-46B38B711132}"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Explain</a:t>
            </a:r>
            <a:r>
              <a:rPr lang="en-US" baseline="0" dirty="0" smtClean="0"/>
              <a:t> to students why we have courts and what they do in American society.  [</a:t>
            </a:r>
            <a:r>
              <a:rPr lang="en-US" dirty="0" smtClean="0"/>
              <a:t>Be sure to define the word umpire.</a:t>
            </a:r>
            <a:r>
              <a:rPr lang="en-US" baseline="0" dirty="0" smtClean="0"/>
              <a:t>  Compare them to a baseball or football game.] </a:t>
            </a:r>
            <a:r>
              <a:rPr lang="en-US" dirty="0" smtClean="0"/>
              <a:t>Make sure that the students understand that</a:t>
            </a:r>
            <a:r>
              <a:rPr lang="en-US" baseline="0" dirty="0" smtClean="0"/>
              <a:t> there are different levels of court and that a court’s decision can be appealed (asked to be changed) all the way up until the U.S. Supreme Court.</a:t>
            </a:r>
            <a:endParaRPr lang="en-US" dirty="0" smtClean="0"/>
          </a:p>
          <a:p>
            <a:pPr eaLnBrk="1" hangingPunct="1">
              <a:spcBef>
                <a:spcPct val="0"/>
              </a:spcBef>
              <a:buFontTx/>
              <a:buNone/>
            </a:pPr>
            <a:endParaRPr lang="en-US" dirty="0" smtClean="0"/>
          </a:p>
          <a:p>
            <a:pPr eaLnBrk="1" hangingPunct="1">
              <a:spcBef>
                <a:spcPct val="0"/>
              </a:spcBef>
              <a:buFontTx/>
              <a:buChar char="•"/>
            </a:pPr>
            <a:r>
              <a:rPr lang="en-US" dirty="0" smtClean="0"/>
              <a:t>Court </a:t>
            </a:r>
            <a:r>
              <a:rPr lang="en-US" dirty="0"/>
              <a:t>is a place where a problem is solved </a:t>
            </a:r>
            <a:r>
              <a:rPr lang="en-US" dirty="0" smtClean="0"/>
              <a:t>with the help of a judge and a group of citizens chosen to hear the case</a:t>
            </a:r>
            <a:r>
              <a:rPr lang="en-US" baseline="0" dirty="0" smtClean="0"/>
              <a:t> </a:t>
            </a:r>
            <a:r>
              <a:rPr lang="en-US" dirty="0" smtClean="0"/>
              <a:t>(</a:t>
            </a:r>
            <a:r>
              <a:rPr lang="en-US" dirty="0"/>
              <a:t>ex. Judge, Jury..)</a:t>
            </a:r>
          </a:p>
          <a:p>
            <a:pPr eaLnBrk="1" hangingPunct="1">
              <a:spcBef>
                <a:spcPct val="0"/>
              </a:spcBef>
              <a:buFontTx/>
              <a:buChar char="•"/>
            </a:pPr>
            <a:r>
              <a:rPr lang="en-US" dirty="0" smtClean="0"/>
              <a:t>Courts are supposed</a:t>
            </a:r>
            <a:r>
              <a:rPr lang="en-US" baseline="0" dirty="0" smtClean="0"/>
              <a:t> to </a:t>
            </a:r>
            <a:r>
              <a:rPr lang="en-US" b="1" baseline="0" dirty="0" smtClean="0"/>
              <a:t>apply and interpret </a:t>
            </a:r>
            <a:r>
              <a:rPr lang="en-US" b="1" dirty="0" smtClean="0"/>
              <a:t>the </a:t>
            </a:r>
            <a:r>
              <a:rPr lang="en-US" b="1" dirty="0"/>
              <a:t>law</a:t>
            </a:r>
            <a:r>
              <a:rPr lang="en-US" dirty="0"/>
              <a:t>. </a:t>
            </a:r>
          </a:p>
          <a:p>
            <a:pPr eaLnBrk="1" hangingPunct="1">
              <a:spcBef>
                <a:spcPct val="0"/>
              </a:spcBef>
              <a:buFontTx/>
              <a:buChar char="•"/>
            </a:pPr>
            <a:r>
              <a:rPr lang="en-US" dirty="0"/>
              <a:t>Two types of cases are taken to court: </a:t>
            </a:r>
            <a:r>
              <a:rPr lang="en-US" b="1" dirty="0" smtClean="0"/>
              <a:t>civil  </a:t>
            </a:r>
            <a:r>
              <a:rPr lang="en-US" b="1" dirty="0"/>
              <a:t>and criminal. </a:t>
            </a:r>
            <a:endParaRPr lang="en-US" b="1" dirty="0" smtClean="0"/>
          </a:p>
          <a:p>
            <a:pPr lvl="1" eaLnBrk="1" hangingPunct="1">
              <a:spcBef>
                <a:spcPct val="0"/>
              </a:spcBef>
              <a:buFontTx/>
              <a:buChar char="•"/>
            </a:pPr>
            <a:r>
              <a:rPr lang="en-US" b="1" u="sng" dirty="0" smtClean="0"/>
              <a:t>Civil </a:t>
            </a:r>
            <a:r>
              <a:rPr lang="en-US" b="1" u="sng" dirty="0"/>
              <a:t>cases </a:t>
            </a:r>
            <a:r>
              <a:rPr lang="en-US" dirty="0"/>
              <a:t>usually deal with disagreements about people's rights and duties toward one another.  (ex. divorce, custody</a:t>
            </a:r>
            <a:r>
              <a:rPr lang="en-US" dirty="0" smtClean="0"/>
              <a:t>)</a:t>
            </a:r>
          </a:p>
          <a:p>
            <a:pPr lvl="1" eaLnBrk="1" hangingPunct="1">
              <a:spcBef>
                <a:spcPct val="0"/>
              </a:spcBef>
              <a:buFontTx/>
              <a:buChar char="•"/>
            </a:pPr>
            <a:r>
              <a:rPr lang="en-US" b="1" u="sng" dirty="0" smtClean="0"/>
              <a:t>Criminal </a:t>
            </a:r>
            <a:r>
              <a:rPr lang="en-US" b="1" u="sng" dirty="0"/>
              <a:t>cases </a:t>
            </a:r>
            <a:r>
              <a:rPr lang="en-US" dirty="0"/>
              <a:t>are brought by the government (either state or federal</a:t>
            </a:r>
            <a:r>
              <a:rPr lang="en-US" dirty="0" smtClean="0"/>
              <a:t>) because a law has been broken.</a:t>
            </a:r>
            <a:endParaRPr lang="en-US" dirty="0" smtClean="0"/>
          </a:p>
          <a:p>
            <a:pPr eaLnBrk="1" hangingPunct="1">
              <a:spcBef>
                <a:spcPct val="0"/>
              </a:spcBef>
            </a:pPr>
            <a:endParaRPr lang="en-US" dirty="0" smtClean="0"/>
          </a:p>
          <a:p>
            <a:pPr eaLnBrk="1" hangingPunct="1">
              <a:spcBef>
                <a:spcPct val="0"/>
              </a:spcBef>
              <a:buFontTx/>
              <a:buChar char="•"/>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a:lstStyle/>
          <a:p>
            <a:fld id="{49CE240C-D644-F54F-93EF-1E183BF0DF60}"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dirty="0" smtClean="0"/>
              <a:t>Remind students that the civil rights activists</a:t>
            </a:r>
            <a:r>
              <a:rPr lang="en-US" b="0" baseline="0" dirty="0" smtClean="0"/>
              <a:t> decided to use the </a:t>
            </a:r>
            <a:r>
              <a:rPr lang="en-US" b="1" baseline="0" dirty="0" smtClean="0"/>
              <a:t>LEGAL STRATEGY </a:t>
            </a:r>
            <a:r>
              <a:rPr lang="en-US" b="0" baseline="0" dirty="0" smtClean="0"/>
              <a:t>to try to end segregation in public schools.  This meant that they went to the courts to try to get segregation laws changed.  Sometimes this meant that they had to “sue” a board of education or the superintendent of a school system.  Other times this meant that they defended black children accused of breaking segregation laws.  Explain that the civil rights activists knew that the state courts in the south would probably not agree with them.  What they decided to do was to appeal the cases to the FEDERAL courts because they thought they might win there.  </a:t>
            </a:r>
            <a:endParaRPr lang="en-US" b="1" dirty="0" smtClean="0"/>
          </a:p>
          <a:p>
            <a:pPr eaLnBrk="1" hangingPunct="1">
              <a:spcBef>
                <a:spcPct val="0"/>
              </a:spcBef>
            </a:pPr>
            <a:endParaRPr lang="en-US" b="1" dirty="0" smtClean="0"/>
          </a:p>
          <a:p>
            <a:pPr eaLnBrk="1" hangingPunct="1">
              <a:spcBef>
                <a:spcPct val="0"/>
              </a:spcBef>
            </a:pPr>
            <a:r>
              <a:rPr lang="en-US" b="0" dirty="0" smtClean="0"/>
              <a:t>Discuss</a:t>
            </a:r>
            <a:r>
              <a:rPr lang="en-US" b="0" baseline="0" dirty="0" smtClean="0"/>
              <a:t> students’ initial thinking about the legal strategy:</a:t>
            </a:r>
            <a:r>
              <a:rPr lang="en-US" b="0" baseline="0" dirty="0"/>
              <a:t> </a:t>
            </a:r>
            <a:r>
              <a:rPr lang="en-US" b="0" baseline="0" dirty="0" smtClean="0"/>
              <a:t> </a:t>
            </a:r>
            <a:r>
              <a:rPr lang="en-US" b="1" dirty="0" smtClean="0"/>
              <a:t>Is </a:t>
            </a:r>
            <a:r>
              <a:rPr lang="en-US" b="1" dirty="0"/>
              <a:t>a legal Strategy the best way to “get something done”? </a:t>
            </a:r>
            <a:endParaRPr lang="en-US" b="1" dirty="0" smtClean="0"/>
          </a:p>
          <a:p>
            <a:pPr eaLnBrk="1" hangingPunct="1">
              <a:spcBef>
                <a:spcPct val="0"/>
              </a:spcBef>
            </a:pPr>
            <a:endParaRPr lang="en-US" b="1" dirty="0" smtClean="0"/>
          </a:p>
          <a:p>
            <a:pPr eaLnBrk="1" hangingPunct="1">
              <a:spcBef>
                <a:spcPct val="0"/>
              </a:spcBef>
            </a:pPr>
            <a:r>
              <a:rPr lang="en-US" b="0" dirty="0" smtClean="0"/>
              <a:t>After</a:t>
            </a:r>
            <a:r>
              <a:rPr lang="en-US" b="0" baseline="0" dirty="0" smtClean="0"/>
              <a:t> discussion, tell students that to answer the question well, they first must have a little bit of background on an important case (Plessey vs. Ferguson) as well as a group of back people (NAACP) who came together to try to use the courts to end discrimination in schools. </a:t>
            </a:r>
            <a:endParaRPr lang="en-US" b="0" dirty="0"/>
          </a:p>
        </p:txBody>
      </p:sp>
      <p:sp>
        <p:nvSpPr>
          <p:cNvPr id="25604" name="Slide Number Placeholder 3"/>
          <p:cNvSpPr>
            <a:spLocks noGrp="1"/>
          </p:cNvSpPr>
          <p:nvPr>
            <p:ph type="sldNum" sz="quarter" idx="5"/>
          </p:nvPr>
        </p:nvSpPr>
        <p:spPr bwMode="auto">
          <a:noFill/>
          <a:ln>
            <a:miter lim="800000"/>
            <a:headEnd/>
            <a:tailEnd/>
          </a:ln>
        </p:spPr>
        <p:txBody>
          <a:bodyPr/>
          <a:lstStyle/>
          <a:p>
            <a:fld id="{E0A77155-BEB0-284B-85F9-2823B0D4BD93}"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Explain that in 1896, many years after the end of slavery,</a:t>
            </a:r>
            <a:r>
              <a:rPr lang="en-US" baseline="0" dirty="0" smtClean="0"/>
              <a:t> the </a:t>
            </a:r>
            <a:r>
              <a:rPr lang="en-US" dirty="0" smtClean="0"/>
              <a:t>U.S</a:t>
            </a:r>
            <a:r>
              <a:rPr lang="en-US" dirty="0"/>
              <a:t>. Supreme Court decided that a Louisiana law mandating separate but equal accommodations for blacks and whites on </a:t>
            </a:r>
            <a:r>
              <a:rPr lang="en-US" dirty="0" smtClean="0"/>
              <a:t>railroads was</a:t>
            </a:r>
            <a:r>
              <a:rPr lang="en-US" baseline="0" dirty="0" smtClean="0"/>
              <a:t> legal &amp; </a:t>
            </a:r>
            <a:r>
              <a:rPr lang="en-US" dirty="0" smtClean="0"/>
              <a:t>constitutional</a:t>
            </a:r>
            <a:r>
              <a:rPr lang="en-US" dirty="0"/>
              <a:t>. </a:t>
            </a:r>
            <a:r>
              <a:rPr lang="en-US" b="1" dirty="0"/>
              <a:t>This decision </a:t>
            </a:r>
            <a:r>
              <a:rPr lang="en-US" b="1" dirty="0" smtClean="0"/>
              <a:t>made it ok for state </a:t>
            </a:r>
            <a:r>
              <a:rPr lang="en-US" b="1" dirty="0"/>
              <a:t>and local governments to </a:t>
            </a:r>
            <a:r>
              <a:rPr lang="en-US" b="1" dirty="0" smtClean="0"/>
              <a:t>separate </a:t>
            </a:r>
            <a:r>
              <a:rPr lang="en-US" b="1" dirty="0"/>
              <a:t>blacks and whites. </a:t>
            </a:r>
            <a:r>
              <a:rPr lang="en-US" b="1" baseline="0" dirty="0" smtClean="0"/>
              <a:t> </a:t>
            </a:r>
            <a:r>
              <a:rPr lang="en-US" b="0" baseline="0" dirty="0" smtClean="0"/>
              <a:t>This decision resulted in the “separate but equal” idea.  In other words, the court said that it was ok for blacks and whites to be separated in public places as long as those places were equal.  </a:t>
            </a:r>
            <a:endParaRPr lang="en-US" b="1" dirty="0"/>
          </a:p>
          <a:p>
            <a:pPr eaLnBrk="1" hangingPunct="1">
              <a:spcBef>
                <a:spcPct val="0"/>
              </a:spcBef>
            </a:pPr>
            <a:endParaRPr lang="en-US" i="1" dirty="0"/>
          </a:p>
          <a:p>
            <a:pPr eaLnBrk="1" hangingPunct="1">
              <a:spcBef>
                <a:spcPct val="0"/>
              </a:spcBef>
            </a:pPr>
            <a:r>
              <a:rPr lang="en-US" i="0" dirty="0" smtClean="0"/>
              <a:t>Explain</a:t>
            </a:r>
            <a:r>
              <a:rPr lang="en-US" i="0" baseline="0" dirty="0" smtClean="0"/>
              <a:t> that the Brown vs. Board of Education case in 1954 will be about whether the decision in the </a:t>
            </a:r>
            <a:r>
              <a:rPr lang="en-US" i="0" baseline="0" dirty="0" err="1" smtClean="0"/>
              <a:t>Plessy</a:t>
            </a:r>
            <a:r>
              <a:rPr lang="en-US" i="0" baseline="0" dirty="0" smtClean="0"/>
              <a:t> case was right.  </a:t>
            </a:r>
          </a:p>
          <a:p>
            <a:pPr eaLnBrk="1" hangingPunct="1">
              <a:spcBef>
                <a:spcPct val="0"/>
              </a:spcBef>
            </a:pPr>
            <a:endParaRPr lang="en-US" i="0" baseline="0" dirty="0" smtClean="0"/>
          </a:p>
          <a:p>
            <a:pPr eaLnBrk="1" hangingPunct="1">
              <a:spcBef>
                <a:spcPct val="0"/>
              </a:spcBef>
            </a:pPr>
            <a:r>
              <a:rPr lang="en-US" i="0" baseline="0" dirty="0" smtClean="0"/>
              <a:t>Note:  The teacher may need to do independent research on the Plessey case in order to explain it well.  </a:t>
            </a:r>
            <a:endParaRPr lang="en-US" i="1" dirty="0"/>
          </a:p>
          <a:p>
            <a:pPr eaLnBrk="1" hangingPunct="1">
              <a:spcBef>
                <a:spcPct val="0"/>
              </a:spcBef>
            </a:pPr>
            <a:endParaRPr lang="en-US" i="1" dirty="0"/>
          </a:p>
          <a:p>
            <a:pPr eaLnBrk="1" hangingPunct="1">
              <a:spcBef>
                <a:spcPct val="0"/>
              </a:spcBef>
            </a:pPr>
            <a:endParaRPr lang="en-US" i="1" dirty="0"/>
          </a:p>
          <a:p>
            <a:pPr eaLnBrk="1" hangingPunct="1">
              <a:spcBef>
                <a:spcPct val="0"/>
              </a:spcBef>
            </a:pPr>
            <a:endParaRPr lang="en-US" b="1" dirty="0"/>
          </a:p>
          <a:p>
            <a:pPr eaLnBrk="1" hangingPunct="1">
              <a:spcBef>
                <a:spcPct val="0"/>
              </a:spcBef>
            </a:pPr>
            <a:endParaRPr lang="en-US" dirty="0"/>
          </a:p>
        </p:txBody>
      </p:sp>
      <p:sp>
        <p:nvSpPr>
          <p:cNvPr id="30724" name="Slide Number Placeholder 3"/>
          <p:cNvSpPr>
            <a:spLocks noGrp="1"/>
          </p:cNvSpPr>
          <p:nvPr>
            <p:ph type="sldNum" sz="quarter" idx="5"/>
          </p:nvPr>
        </p:nvSpPr>
        <p:spPr bwMode="auto">
          <a:noFill/>
          <a:ln>
            <a:miter lim="800000"/>
            <a:headEnd/>
            <a:tailEnd/>
          </a:ln>
        </p:spPr>
        <p:txBody>
          <a:bodyPr/>
          <a:lstStyle/>
          <a:p>
            <a:fld id="{F4F83D47-8E21-D648-9ABB-B3C9E934BF51}"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Explain that many organizations </a:t>
            </a:r>
            <a:r>
              <a:rPr lang="en-US" dirty="0"/>
              <a:t>were formed to help </a:t>
            </a:r>
            <a:r>
              <a:rPr lang="en-US" dirty="0" smtClean="0"/>
              <a:t>fight for African </a:t>
            </a:r>
            <a:r>
              <a:rPr lang="en-US" dirty="0"/>
              <a:t>Americans to have equal rights. One organization that played a major part in </a:t>
            </a:r>
            <a:r>
              <a:rPr lang="en-US" dirty="0" smtClean="0"/>
              <a:t>fighting</a:t>
            </a:r>
            <a:r>
              <a:rPr lang="en-US" baseline="0" dirty="0" smtClean="0"/>
              <a:t> </a:t>
            </a:r>
            <a:r>
              <a:rPr lang="en-US" dirty="0" smtClean="0"/>
              <a:t>segregation</a:t>
            </a:r>
            <a:r>
              <a:rPr lang="en-US" baseline="0" dirty="0" smtClean="0"/>
              <a:t> in </a:t>
            </a:r>
            <a:r>
              <a:rPr lang="en-US" dirty="0" smtClean="0"/>
              <a:t>schools </a:t>
            </a:r>
            <a:r>
              <a:rPr lang="en-US" dirty="0"/>
              <a:t>was the NAACP: National Association for the Advancement of Colored </a:t>
            </a:r>
            <a:r>
              <a:rPr lang="en-US" dirty="0" smtClean="0"/>
              <a:t>People.</a:t>
            </a:r>
          </a:p>
          <a:p>
            <a:pPr eaLnBrk="1" hangingPunct="1">
              <a:spcBef>
                <a:spcPct val="0"/>
              </a:spcBef>
            </a:pPr>
            <a:endParaRPr lang="en-US" dirty="0" smtClean="0"/>
          </a:p>
          <a:p>
            <a:r>
              <a:rPr lang="en-US" dirty="0" smtClean="0"/>
              <a:t>The NAACP was the</a:t>
            </a:r>
            <a:r>
              <a:rPr lang="en-US" baseline="0" dirty="0" smtClean="0"/>
              <a:t> main </a:t>
            </a:r>
            <a:r>
              <a:rPr lang="en-US" dirty="0" smtClean="0"/>
              <a:t>group that organized the Brown vs.</a:t>
            </a:r>
            <a:r>
              <a:rPr lang="en-US" baseline="0" dirty="0" smtClean="0"/>
              <a:t> Board of Education case on behalf of black people.  It paid lawyers to fight the segregated schools in the federal courts. </a:t>
            </a:r>
          </a:p>
          <a:p>
            <a:r>
              <a:rPr lang="en-US" sz="1200" kern="1200" dirty="0" smtClean="0">
                <a:solidFill>
                  <a:schemeClr val="tx1"/>
                </a:solidFill>
                <a:latin typeface="+mn-lt"/>
                <a:ea typeface="ＭＳ Ｐゴシック" charset="-128"/>
                <a:cs typeface="ＭＳ Ｐゴシック" charset="-128"/>
              </a:rPr>
              <a:t>The National Association for the Advancement of Colored People, usually abbreviated as NAACP, is </a:t>
            </a:r>
            <a:r>
              <a:rPr lang="en-US" sz="1200" u="none" kern="1200" dirty="0" smtClean="0">
                <a:solidFill>
                  <a:schemeClr val="tx1"/>
                </a:solidFill>
                <a:latin typeface="+mn-lt"/>
                <a:ea typeface="ＭＳ Ｐゴシック" charset="-128"/>
                <a:cs typeface="ＭＳ Ｐゴシック" charset="-128"/>
              </a:rPr>
              <a:t>an African-American civil </a:t>
            </a:r>
            <a:r>
              <a:rPr lang="en-US" sz="1200" u="none" kern="1200" dirty="0" smtClean="0">
                <a:solidFill>
                  <a:schemeClr val="tx1"/>
                </a:solidFill>
                <a:latin typeface="+mn-lt"/>
                <a:ea typeface="ＭＳ Ｐゴシック" charset="-128"/>
                <a:cs typeface="ＭＳ Ｐゴシック" charset="-128"/>
              </a:rPr>
              <a:t>rights </a:t>
            </a:r>
            <a:r>
              <a:rPr lang="en-US" sz="1200" kern="1200" dirty="0" smtClean="0">
                <a:solidFill>
                  <a:schemeClr val="tx1"/>
                </a:solidFill>
                <a:latin typeface="+mn-lt"/>
                <a:ea typeface="ＭＳ Ｐゴシック" charset="-128"/>
                <a:cs typeface="ＭＳ Ｐゴシック" charset="-128"/>
              </a:rPr>
              <a:t>organization </a:t>
            </a:r>
            <a:r>
              <a:rPr lang="en-US" sz="1200" kern="1200" dirty="0" smtClean="0">
                <a:solidFill>
                  <a:schemeClr val="tx1"/>
                </a:solidFill>
                <a:latin typeface="+mn-lt"/>
                <a:ea typeface="ＭＳ Ｐゴシック" charset="-128"/>
                <a:cs typeface="ＭＳ Ｐゴシック" charset="-128"/>
              </a:rPr>
              <a:t>formed </a:t>
            </a:r>
            <a:r>
              <a:rPr lang="en-US" sz="1200" kern="1200" dirty="0" smtClean="0">
                <a:solidFill>
                  <a:schemeClr val="tx1"/>
                </a:solidFill>
                <a:latin typeface="+mn-lt"/>
                <a:ea typeface="ＭＳ Ｐゴシック" charset="-128"/>
                <a:cs typeface="ＭＳ Ｐゴシック" charset="-128"/>
              </a:rPr>
              <a:t>in </a:t>
            </a:r>
            <a:r>
              <a:rPr lang="en-US" sz="1200" u="none" kern="1200" dirty="0" smtClean="0">
                <a:solidFill>
                  <a:schemeClr val="tx1"/>
                </a:solidFill>
                <a:latin typeface="+mn-lt"/>
                <a:ea typeface="ＭＳ Ｐゴシック" charset="-128"/>
                <a:cs typeface="ＭＳ Ｐゴシック" charset="-128"/>
              </a:rPr>
              <a:t>1909</a:t>
            </a:r>
            <a:r>
              <a:rPr lang="en-US" sz="1200" u="none" kern="1200" dirty="0" smtClean="0">
                <a:solidFill>
                  <a:schemeClr val="tx1"/>
                </a:solidFill>
                <a:latin typeface="+mn-lt"/>
                <a:ea typeface="ＭＳ Ｐゴシック" charset="-128"/>
                <a:cs typeface="ＭＳ Ｐゴシック" charset="-128"/>
              </a:rPr>
              <a:t>.</a:t>
            </a:r>
            <a:r>
              <a:rPr lang="en-US" sz="1200" u="none" kern="1200" baseline="30000" dirty="0" smtClean="0">
                <a:solidFill>
                  <a:schemeClr val="tx1"/>
                </a:solidFill>
                <a:latin typeface="+mn-lt"/>
                <a:ea typeface="ＭＳ Ｐゴシック" charset="-128"/>
                <a:cs typeface="ＭＳ Ｐゴシック" charset="-128"/>
              </a:rPr>
              <a:t> </a:t>
            </a:r>
            <a:r>
              <a:rPr lang="en-US" sz="1200" u="none" kern="1200" baseline="0" dirty="0" smtClean="0">
                <a:solidFill>
                  <a:schemeClr val="tx1"/>
                </a:solidFill>
                <a:latin typeface="+mn-lt"/>
                <a:ea typeface="ＭＳ Ｐゴシック" charset="-128"/>
                <a:cs typeface="ＭＳ Ｐゴシック" charset="-128"/>
              </a:rPr>
              <a:t> </a:t>
            </a:r>
            <a:r>
              <a:rPr lang="en-US" sz="1200" u="none" kern="1200" dirty="0" smtClean="0">
                <a:solidFill>
                  <a:schemeClr val="tx1"/>
                </a:solidFill>
                <a:latin typeface="+mn-lt"/>
                <a:ea typeface="ＭＳ Ｐゴシック" charset="-128"/>
                <a:cs typeface="ＭＳ Ｐゴシック" charset="-128"/>
              </a:rPr>
              <a:t>Its </a:t>
            </a:r>
            <a:r>
              <a:rPr lang="en-US" sz="1200" kern="1200" dirty="0" smtClean="0">
                <a:solidFill>
                  <a:schemeClr val="tx1"/>
                </a:solidFill>
                <a:latin typeface="+mn-lt"/>
                <a:ea typeface="ＭＳ Ｐゴシック" charset="-128"/>
                <a:cs typeface="ＭＳ Ｐゴシック" charset="-128"/>
              </a:rPr>
              <a:t>mission is "to ensure the political, educational, social, and economic equality of rights of all persons and to eliminate racial hatred and racial </a:t>
            </a:r>
            <a:r>
              <a:rPr lang="en-US" sz="1200" kern="1200" dirty="0" smtClean="0">
                <a:solidFill>
                  <a:schemeClr val="tx1"/>
                </a:solidFill>
                <a:latin typeface="+mn-lt"/>
                <a:ea typeface="ＭＳ Ｐゴシック" charset="-128"/>
                <a:cs typeface="ＭＳ Ｐゴシック" charset="-128"/>
              </a:rPr>
              <a:t>discrimination.”</a:t>
            </a:r>
            <a:endParaRPr lang="en-US" sz="1200" kern="1200" dirty="0" smtClean="0">
              <a:solidFill>
                <a:schemeClr val="tx1"/>
              </a:solidFill>
              <a:latin typeface="+mn-lt"/>
              <a:ea typeface="ＭＳ Ｐゴシック" charset="-128"/>
              <a:cs typeface="ＭＳ Ｐゴシック" charset="-128"/>
            </a:endParaRP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 </a:t>
            </a:r>
          </a:p>
          <a:p>
            <a:endParaRPr lang="en-US" sz="1200" kern="1200" dirty="0" smtClean="0">
              <a:solidFill>
                <a:schemeClr val="tx1"/>
              </a:solidFill>
              <a:latin typeface="+mn-lt"/>
              <a:ea typeface="ＭＳ Ｐゴシック" charset="-128"/>
              <a:cs typeface="ＭＳ Ｐゴシック" charset="-128"/>
            </a:endParaRPr>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BDCCCE38-AC5D-0649-82D4-B71F37CC158C}"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Show the brief video clip of Linda Brown trying</a:t>
            </a:r>
            <a:r>
              <a:rPr lang="en-US" sz="1200" kern="1200" baseline="0" dirty="0" smtClean="0">
                <a:solidFill>
                  <a:schemeClr val="tx1"/>
                </a:solidFill>
                <a:latin typeface="+mn-lt"/>
                <a:ea typeface="ＭＳ Ｐゴシック" charset="-128"/>
                <a:cs typeface="ＭＳ Ｐゴシック" charset="-128"/>
              </a:rPr>
              <a:t> to gain admission to the all white school.</a:t>
            </a:r>
            <a:endParaRPr lang="en-US" sz="1200" kern="1200" dirty="0" smtClean="0">
              <a:solidFill>
                <a:schemeClr val="tx1"/>
              </a:solidFill>
              <a:latin typeface="+mn-lt"/>
              <a:ea typeface="ＭＳ Ｐゴシック" charset="-128"/>
              <a:cs typeface="ＭＳ Ｐゴシック" charset="-128"/>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ＭＳ Ｐゴシック" charset="-128"/>
              <a:cs typeface="ＭＳ Ｐゴシック"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After</a:t>
            </a:r>
            <a:r>
              <a:rPr lang="en-US" sz="1200" kern="1200" baseline="0" dirty="0" smtClean="0">
                <a:solidFill>
                  <a:schemeClr val="tx1"/>
                </a:solidFill>
                <a:latin typeface="+mn-lt"/>
                <a:ea typeface="ＭＳ Ｐゴシック" charset="-128"/>
                <a:cs typeface="ＭＳ Ｐゴシック" charset="-128"/>
              </a:rPr>
              <a:t> the clip, explain that w</a:t>
            </a:r>
            <a:r>
              <a:rPr lang="en-US" sz="1200" kern="1200" dirty="0" smtClean="0">
                <a:solidFill>
                  <a:schemeClr val="tx1"/>
                </a:solidFill>
                <a:latin typeface="+mn-lt"/>
                <a:ea typeface="ＭＳ Ｐゴシック" charset="-128"/>
                <a:cs typeface="ＭＳ Ｐゴシック" charset="-128"/>
              </a:rPr>
              <a:t>hen Linda was denied admission into the school, Linda's father, Oliver Brown, challenged Kansas's school segregation laws in the Supreme Court. Topeka's NAACP branch</a:t>
            </a:r>
            <a:r>
              <a:rPr lang="en-US" sz="1200" kern="1200" baseline="0" dirty="0" smtClean="0">
                <a:solidFill>
                  <a:schemeClr val="tx1"/>
                </a:solidFill>
                <a:latin typeface="+mn-lt"/>
                <a:ea typeface="ＭＳ Ｐゴシック" charset="-128"/>
                <a:cs typeface="ＭＳ Ｐゴシック" charset="-128"/>
              </a:rPr>
              <a:t> helped </a:t>
            </a:r>
            <a:r>
              <a:rPr lang="en-US" sz="1200" kern="1200" dirty="0" smtClean="0">
                <a:solidFill>
                  <a:schemeClr val="tx1"/>
                </a:solidFill>
                <a:latin typeface="+mn-lt"/>
                <a:ea typeface="ＭＳ Ｐゴシック" charset="-128"/>
                <a:cs typeface="ＭＳ Ｐゴシック" charset="-128"/>
              </a:rPr>
              <a:t>Mr. Brown to challenge the segregation law. The NAACP argued that separating Black children from White children could never truly be equal.</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a:t>
            </a:r>
            <a:r>
              <a:rPr lang="en-US" dirty="0" smtClean="0"/>
              <a:t>Supreme Court, under Chief Justice Earl Warren, announced its decision in the case of Brown v. Board of Education of Topeka, Kansas on May 17, 1954.  The decision declared that the system of segregated public schools in the United States was </a:t>
            </a:r>
            <a:r>
              <a:rPr lang="en-US" dirty="0" smtClean="0"/>
              <a:t>unconstitutional, wrong, and unfair.  </a:t>
            </a:r>
            <a:r>
              <a:rPr lang="en-US" dirty="0" smtClean="0"/>
              <a:t>A unanimous Court ruled that "separate" was inherently </a:t>
            </a:r>
            <a:r>
              <a:rPr lang="en-US" dirty="0" smtClean="0"/>
              <a:t>unequal</a:t>
            </a:r>
            <a:r>
              <a:rPr lang="en-US" baseline="0" dirty="0" smtClean="0"/>
              <a:t> which meant that separating people based on their race could never be equal.  In their decision, the judges said that segregation made black children feel inferior to white children.  </a:t>
            </a:r>
            <a:r>
              <a:rPr lang="en-US" dirty="0" smtClean="0"/>
              <a:t>The court’s decision</a:t>
            </a:r>
            <a:r>
              <a:rPr lang="en-US" baseline="0" dirty="0" smtClean="0"/>
              <a:t> overruled the decision in the 1896 </a:t>
            </a:r>
            <a:r>
              <a:rPr lang="en-US" dirty="0" smtClean="0"/>
              <a:t>Plessey vs. Ferguson case.</a:t>
            </a:r>
            <a:r>
              <a:rPr lang="en-US" dirty="0" smtClean="0"/>
              <a:t>  </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After </a:t>
            </a:r>
            <a:r>
              <a:rPr lang="en-US" dirty="0" smtClean="0"/>
              <a:t>the ruling, </a:t>
            </a:r>
            <a:r>
              <a:rPr lang="en-US" dirty="0" smtClean="0"/>
              <a:t>many black people “sued” school systems that</a:t>
            </a:r>
            <a:r>
              <a:rPr lang="en-US" baseline="0" dirty="0" smtClean="0"/>
              <a:t> chose to ignore the U.S. Supreme Court.  By suing, black people hoped to get the courts to make segregated schools integrate.  Explain to students that during the rest of the lesson they will look at a fictional school and be asked to decide if and when the school should be integrated.  </a:t>
            </a:r>
            <a:endParaRPr lang="en-US" sz="1200" baseline="0" dirty="0" smtClean="0">
              <a:solidFill>
                <a:schemeClr val="bg1"/>
              </a:solidFill>
            </a:endParaRPr>
          </a:p>
          <a:p>
            <a:pPr eaLnBrk="1" hangingPunct="1">
              <a:spcBef>
                <a:spcPct val="0"/>
              </a:spcBef>
            </a:pPr>
            <a:endParaRPr lang="en-US" dirty="0"/>
          </a:p>
        </p:txBody>
      </p:sp>
      <p:sp>
        <p:nvSpPr>
          <p:cNvPr id="33796" name="Slide Number Placeholder 3"/>
          <p:cNvSpPr>
            <a:spLocks noGrp="1"/>
          </p:cNvSpPr>
          <p:nvPr>
            <p:ph type="sldNum" sz="quarter" idx="5"/>
          </p:nvPr>
        </p:nvSpPr>
        <p:spPr bwMode="auto">
          <a:noFill/>
          <a:ln>
            <a:miter lim="800000"/>
            <a:headEnd/>
            <a:tailEnd/>
          </a:ln>
        </p:spPr>
        <p:txBody>
          <a:bodyPr/>
          <a:lstStyle/>
          <a:p>
            <a:fld id="{3B31A932-18B5-6C48-BF10-3B2882F4CDC5}"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F16FBC7-D04E-3744-B027-7A09685C5E37}" type="datetime1">
              <a:rPr lang="en-US" smtClean="0"/>
              <a:pPr/>
              <a:t>6/9/11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PIH Network, 2011.</a:t>
            </a:r>
            <a:endParaRPr lang="en-US" dirty="0"/>
          </a:p>
        </p:txBody>
      </p:sp>
      <p:sp>
        <p:nvSpPr>
          <p:cNvPr id="6" name="Slide Number Placeholder 5"/>
          <p:cNvSpPr>
            <a:spLocks noGrp="1"/>
          </p:cNvSpPr>
          <p:nvPr>
            <p:ph type="sldNum" sz="quarter" idx="12"/>
          </p:nvPr>
        </p:nvSpPr>
        <p:spPr/>
        <p:txBody>
          <a:bodyPr/>
          <a:lstStyle>
            <a:lvl1pPr>
              <a:defRPr/>
            </a:lvl1pPr>
          </a:lstStyle>
          <a:p>
            <a:fld id="{1B7106F8-D527-7246-B4AA-530C7EBBDF89}"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CD87263-9B58-2044-B72B-83B6E39A9454}" type="datetime1">
              <a:rPr lang="en-US" smtClean="0"/>
              <a:pPr/>
              <a:t>6/9/11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PIH Network, 2011.</a:t>
            </a:r>
            <a:endParaRPr lang="en-US" dirty="0"/>
          </a:p>
        </p:txBody>
      </p:sp>
      <p:sp>
        <p:nvSpPr>
          <p:cNvPr id="6" name="Slide Number Placeholder 5"/>
          <p:cNvSpPr>
            <a:spLocks noGrp="1"/>
          </p:cNvSpPr>
          <p:nvPr>
            <p:ph type="sldNum" sz="quarter" idx="12"/>
          </p:nvPr>
        </p:nvSpPr>
        <p:spPr/>
        <p:txBody>
          <a:bodyPr/>
          <a:lstStyle>
            <a:lvl1pPr>
              <a:defRPr/>
            </a:lvl1pPr>
          </a:lstStyle>
          <a:p>
            <a:fld id="{DD60CD55-AC8B-2040-AEDC-94680240D083}"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7693BD4-2A91-5D4B-A222-E8AE5F587EB9}" type="datetime1">
              <a:rPr lang="en-US" smtClean="0"/>
              <a:pPr/>
              <a:t>6/9/11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PIH Network, 2011.</a:t>
            </a:r>
            <a:endParaRPr lang="en-US" dirty="0"/>
          </a:p>
        </p:txBody>
      </p:sp>
      <p:sp>
        <p:nvSpPr>
          <p:cNvPr id="6" name="Slide Number Placeholder 5"/>
          <p:cNvSpPr>
            <a:spLocks noGrp="1"/>
          </p:cNvSpPr>
          <p:nvPr>
            <p:ph type="sldNum" sz="quarter" idx="12"/>
          </p:nvPr>
        </p:nvSpPr>
        <p:spPr/>
        <p:txBody>
          <a:bodyPr/>
          <a:lstStyle>
            <a:lvl1pPr>
              <a:defRPr/>
            </a:lvl1pPr>
          </a:lstStyle>
          <a:p>
            <a:fld id="{2D00921D-976C-5342-AF87-3B9515428014}"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05CAE1D-3FF8-BB41-87D4-634B4781DBD6}" type="datetime1">
              <a:rPr lang="en-US" smtClean="0"/>
              <a:pPr/>
              <a:t>6/9/11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PIH Network, 2011.</a:t>
            </a:r>
            <a:endParaRPr lang="en-US" dirty="0"/>
          </a:p>
        </p:txBody>
      </p:sp>
      <p:sp>
        <p:nvSpPr>
          <p:cNvPr id="6" name="Slide Number Placeholder 5"/>
          <p:cNvSpPr>
            <a:spLocks noGrp="1"/>
          </p:cNvSpPr>
          <p:nvPr>
            <p:ph type="sldNum" sz="quarter" idx="12"/>
          </p:nvPr>
        </p:nvSpPr>
        <p:spPr/>
        <p:txBody>
          <a:bodyPr/>
          <a:lstStyle>
            <a:lvl1pPr>
              <a:defRPr/>
            </a:lvl1pPr>
          </a:lstStyle>
          <a:p>
            <a:fld id="{E6FE11E6-5E40-044F-B7DA-BC9FFA87236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E45E732-78EA-984C-A75A-7F5A341063EE}" type="datetime1">
              <a:rPr lang="en-US" smtClean="0"/>
              <a:pPr/>
              <a:t>6/9/11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PIH Network, 2011.</a:t>
            </a:r>
            <a:endParaRPr lang="en-US" dirty="0"/>
          </a:p>
        </p:txBody>
      </p:sp>
      <p:sp>
        <p:nvSpPr>
          <p:cNvPr id="6" name="Slide Number Placeholder 5"/>
          <p:cNvSpPr>
            <a:spLocks noGrp="1"/>
          </p:cNvSpPr>
          <p:nvPr>
            <p:ph type="sldNum" sz="quarter" idx="12"/>
          </p:nvPr>
        </p:nvSpPr>
        <p:spPr/>
        <p:txBody>
          <a:bodyPr/>
          <a:lstStyle>
            <a:lvl1pPr>
              <a:defRPr/>
            </a:lvl1pPr>
          </a:lstStyle>
          <a:p>
            <a:fld id="{626543F5-9F36-DA43-9E5C-0C7FCB9C449C}"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139AE03-DE82-9942-96A6-129DACC91344}" type="datetime1">
              <a:rPr lang="en-US" smtClean="0"/>
              <a:pPr/>
              <a:t>6/9/11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PIH Network, 2011.</a:t>
            </a:r>
            <a:endParaRPr lang="en-US" dirty="0"/>
          </a:p>
        </p:txBody>
      </p:sp>
      <p:sp>
        <p:nvSpPr>
          <p:cNvPr id="7" name="Slide Number Placeholder 5"/>
          <p:cNvSpPr>
            <a:spLocks noGrp="1"/>
          </p:cNvSpPr>
          <p:nvPr>
            <p:ph type="sldNum" sz="quarter" idx="12"/>
          </p:nvPr>
        </p:nvSpPr>
        <p:spPr/>
        <p:txBody>
          <a:bodyPr/>
          <a:lstStyle>
            <a:lvl1pPr>
              <a:defRPr/>
            </a:lvl1pPr>
          </a:lstStyle>
          <a:p>
            <a:fld id="{676B7933-5D1A-6143-B88E-F2F78441F02F}"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7D189E6-AB4E-154A-83B1-DEAD94DD369F}" type="datetime1">
              <a:rPr lang="en-US" smtClean="0"/>
              <a:pPr/>
              <a:t>6/9/11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 PIH Network, 2011.</a:t>
            </a:r>
            <a:endParaRPr lang="en-US" dirty="0"/>
          </a:p>
        </p:txBody>
      </p:sp>
      <p:sp>
        <p:nvSpPr>
          <p:cNvPr id="9" name="Slide Number Placeholder 5"/>
          <p:cNvSpPr>
            <a:spLocks noGrp="1"/>
          </p:cNvSpPr>
          <p:nvPr>
            <p:ph type="sldNum" sz="quarter" idx="12"/>
          </p:nvPr>
        </p:nvSpPr>
        <p:spPr/>
        <p:txBody>
          <a:bodyPr/>
          <a:lstStyle>
            <a:lvl1pPr>
              <a:defRPr/>
            </a:lvl1pPr>
          </a:lstStyle>
          <a:p>
            <a:fld id="{CCCE5C31-DBAF-3749-A170-5EEE30B1257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5D73D3D-526C-7946-9F30-45CDBF32AFE9}" type="datetime1">
              <a:rPr lang="en-US" smtClean="0"/>
              <a:pPr/>
              <a:t>6/9/11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 PIH Network, 2011.</a:t>
            </a:r>
            <a:endParaRPr lang="en-US" dirty="0"/>
          </a:p>
        </p:txBody>
      </p:sp>
      <p:sp>
        <p:nvSpPr>
          <p:cNvPr id="5" name="Slide Number Placeholder 5"/>
          <p:cNvSpPr>
            <a:spLocks noGrp="1"/>
          </p:cNvSpPr>
          <p:nvPr>
            <p:ph type="sldNum" sz="quarter" idx="12"/>
          </p:nvPr>
        </p:nvSpPr>
        <p:spPr/>
        <p:txBody>
          <a:bodyPr/>
          <a:lstStyle>
            <a:lvl1pPr>
              <a:defRPr/>
            </a:lvl1pPr>
          </a:lstStyle>
          <a:p>
            <a:fld id="{A915DF7E-73EB-3841-BD0D-533D61EE9270}"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D67858B-4BB2-1C4C-861E-4DD96B6DAEA4}" type="datetime1">
              <a:rPr lang="en-US" smtClean="0"/>
              <a:pPr/>
              <a:t>6/9/11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 PIH Network, 2011.</a:t>
            </a:r>
            <a:endParaRPr lang="en-US" dirty="0"/>
          </a:p>
        </p:txBody>
      </p:sp>
      <p:sp>
        <p:nvSpPr>
          <p:cNvPr id="4" name="Slide Number Placeholder 5"/>
          <p:cNvSpPr>
            <a:spLocks noGrp="1"/>
          </p:cNvSpPr>
          <p:nvPr>
            <p:ph type="sldNum" sz="quarter" idx="12"/>
          </p:nvPr>
        </p:nvSpPr>
        <p:spPr/>
        <p:txBody>
          <a:bodyPr/>
          <a:lstStyle>
            <a:lvl1pPr>
              <a:defRPr/>
            </a:lvl1pPr>
          </a:lstStyle>
          <a:p>
            <a:fld id="{3D9B7AC9-EB41-4B4C-8833-868F719CE29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CB31836-D6BC-CE44-B060-FDDE46E82F83}" type="datetime1">
              <a:rPr lang="en-US" smtClean="0"/>
              <a:pPr/>
              <a:t>6/9/11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PIH Network, 2011.</a:t>
            </a:r>
            <a:endParaRPr lang="en-US" dirty="0"/>
          </a:p>
        </p:txBody>
      </p:sp>
      <p:sp>
        <p:nvSpPr>
          <p:cNvPr id="7" name="Slide Number Placeholder 5"/>
          <p:cNvSpPr>
            <a:spLocks noGrp="1"/>
          </p:cNvSpPr>
          <p:nvPr>
            <p:ph type="sldNum" sz="quarter" idx="12"/>
          </p:nvPr>
        </p:nvSpPr>
        <p:spPr/>
        <p:txBody>
          <a:bodyPr/>
          <a:lstStyle>
            <a:lvl1pPr>
              <a:defRPr/>
            </a:lvl1pPr>
          </a:lstStyle>
          <a:p>
            <a:fld id="{C3441980-30E7-7F4E-A495-1E140756270B}"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2F0F1ED-77CA-7944-BD69-548CC271372C}" type="datetime1">
              <a:rPr lang="en-US" smtClean="0"/>
              <a:pPr/>
              <a:t>6/9/11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PIH Network, 2011.</a:t>
            </a:r>
            <a:endParaRPr lang="en-US" dirty="0"/>
          </a:p>
        </p:txBody>
      </p:sp>
      <p:sp>
        <p:nvSpPr>
          <p:cNvPr id="7" name="Slide Number Placeholder 5"/>
          <p:cNvSpPr>
            <a:spLocks noGrp="1"/>
          </p:cNvSpPr>
          <p:nvPr>
            <p:ph type="sldNum" sz="quarter" idx="12"/>
          </p:nvPr>
        </p:nvSpPr>
        <p:spPr/>
        <p:txBody>
          <a:bodyPr/>
          <a:lstStyle>
            <a:lvl1pPr>
              <a:defRPr/>
            </a:lvl1pPr>
          </a:lstStyle>
          <a:p>
            <a:fld id="{D01CC13D-5142-BF47-B423-9EFFA0342A6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B9F7B24E-11C0-1F41-A741-B1DB01FF09D1}" type="datetime1">
              <a:rPr lang="en-US" smtClean="0"/>
              <a:pPr/>
              <a:t>6/9/11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smtClean="0"/>
              <a:t>© PIH Network, 2011.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82532791-AB90-0646-8622-CAC2C5C5C1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www.google.com/imgres?imgurl=http://www.pbs.org/wgbh/amex/eyesontheprize/story/images/21_boston_01.jpg&amp;imgrefurl=http://www.pbs.org/wgbh/amex/eyesontheprize/story/img_21_boston_01.html&amp;usg=___LTRfjsYoNdASkx2SYebzWgQBeM=&amp;h=389&amp;w=280&amp;sz=40&amp;hl=en&amp;start=14&amp;itbs=1&amp;tbnid=ncNc9PH1clxDnM:&amp;tbnh=123&amp;tbnw=89&amp;prev=/images?q=school+integration&amp;hl=en&amp;safe=active&amp;gbv=2&amp;tbs=isch:1" TargetMode="External"/><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imgres?imgurl=http://blackchristiannews.com/news/images/naacp-2.jpg&amp;imgrefurl=http://blackchristiannews.com/news/2010/01/ex-naacp-exec-arrested.html&amp;usg=__LuKPLm6SU5qDQ7kshJSksG3XBQA=&amp;h=453&amp;w=400&amp;sz=56&amp;hl=en&amp;start=1&amp;um=1&amp;itbs=1&amp;tbnid=868RCBtDQ0q7rM:&amp;tbnh=127&amp;tbnw=112&amp;prev=/images?q=NAACP&amp;um=1&amp;hl=en&amp;safe=active&amp;tbs=isch:1"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7.png"/><Relationship Id="rId1" Type="http://schemas.microsoft.com/office/2007/relationships/media" Target="../media/media1.wmv"/><Relationship Id="rId2" Type="http://schemas.openxmlformats.org/officeDocument/2006/relationships/video" Target="../media/media1.wm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81000"/>
            <a:ext cx="8229600" cy="1143000"/>
          </a:xfrm>
        </p:spPr>
        <p:txBody>
          <a:bodyPr/>
          <a:lstStyle/>
          <a:p>
            <a:pPr eaLnBrk="1" hangingPunct="1"/>
            <a:r>
              <a:rPr lang="en-US" dirty="0">
                <a:solidFill>
                  <a:srgbClr val="632523"/>
                </a:solidFill>
              </a:rPr>
              <a:t>CQ:</a:t>
            </a:r>
            <a:r>
              <a:rPr lang="en-US" dirty="0" smtClean="0">
                <a:solidFill>
                  <a:srgbClr val="632523"/>
                </a:solidFill>
              </a:rPr>
              <a:t> </a:t>
            </a:r>
            <a:r>
              <a:rPr lang="en-US" dirty="0" smtClean="0"/>
              <a:t>What was the best way to stop discrimination in Alabama during the 1950s and 1960s?</a:t>
            </a:r>
            <a:endParaRPr lang="en-US" dirty="0"/>
          </a:p>
        </p:txBody>
      </p:sp>
      <p:sp>
        <p:nvSpPr>
          <p:cNvPr id="2051" name="Content Placeholder 2"/>
          <p:cNvSpPr>
            <a:spLocks noGrp="1"/>
          </p:cNvSpPr>
          <p:nvPr>
            <p:ph idx="1"/>
          </p:nvPr>
        </p:nvSpPr>
        <p:spPr>
          <a:xfrm>
            <a:off x="457200" y="2057400"/>
            <a:ext cx="4267200" cy="4525963"/>
          </a:xfrm>
        </p:spPr>
        <p:txBody>
          <a:bodyPr/>
          <a:lstStyle/>
          <a:p>
            <a:pPr eaLnBrk="1" hangingPunct="1">
              <a:buFont typeface="Arial" charset="0"/>
              <a:buNone/>
            </a:pPr>
            <a:endParaRPr lang="en-US" dirty="0"/>
          </a:p>
          <a:p>
            <a:pPr eaLnBrk="1" hangingPunct="1"/>
            <a:r>
              <a:rPr lang="en-US" dirty="0">
                <a:solidFill>
                  <a:srgbClr val="632523"/>
                </a:solidFill>
              </a:rPr>
              <a:t>Lesson Focus Question:  </a:t>
            </a:r>
            <a:r>
              <a:rPr lang="en-US" dirty="0"/>
              <a:t>Was passing new laws or going to court an effective way to stop discrimination?</a:t>
            </a:r>
          </a:p>
          <a:p>
            <a:pPr eaLnBrk="1" hangingPunct="1"/>
            <a:endParaRPr lang="en-US" dirty="0"/>
          </a:p>
        </p:txBody>
      </p:sp>
      <p:pic>
        <p:nvPicPr>
          <p:cNvPr id="2052" name="Picture 3" descr="history-brown-vs-board-education-120X120.jpg"/>
          <p:cNvPicPr>
            <a:picLocks noChangeAspect="1"/>
          </p:cNvPicPr>
          <p:nvPr/>
        </p:nvPicPr>
        <p:blipFill>
          <a:blip r:embed="rId3"/>
          <a:srcRect/>
          <a:stretch>
            <a:fillRect/>
          </a:stretch>
        </p:blipFill>
        <p:spPr bwMode="auto">
          <a:xfrm>
            <a:off x="4876800" y="2971800"/>
            <a:ext cx="3401256" cy="25908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a:t>Response </a:t>
            </a:r>
            <a:r>
              <a:rPr lang="en-US" dirty="0" smtClean="0"/>
              <a:t>Group Activity 1</a:t>
            </a:r>
            <a:endParaRPr lang="en-US" dirty="0"/>
          </a:p>
        </p:txBody>
      </p:sp>
      <p:sp>
        <p:nvSpPr>
          <p:cNvPr id="13315" name="Content Placeholder 2"/>
          <p:cNvSpPr>
            <a:spLocks noGrp="1"/>
          </p:cNvSpPr>
          <p:nvPr>
            <p:ph idx="1"/>
          </p:nvPr>
        </p:nvSpPr>
        <p:spPr/>
        <p:txBody>
          <a:bodyPr/>
          <a:lstStyle/>
          <a:p>
            <a:pPr marL="0" indent="0">
              <a:buNone/>
            </a:pPr>
            <a:r>
              <a:rPr lang="en-US" sz="2000" u="sng" dirty="0" smtClean="0"/>
              <a:t>Situation:</a:t>
            </a:r>
            <a:r>
              <a:rPr lang="en-US" sz="2000" dirty="0" smtClean="0"/>
              <a:t> Pool Middle School was the school all students wanted to attend. It was a large, beautiful and had all the best school features. This school was originally all  white but now since the Brown vs. Board of Education case integrating this school has become an issue. Different viewpoints about integration were expressed to a reporter for a local newspaper in 1965 about integrating African American students with white students.</a:t>
            </a:r>
          </a:p>
          <a:p>
            <a:pPr marL="0" indent="0">
              <a:buNone/>
            </a:pPr>
            <a:endParaRPr lang="en-US" sz="1800" dirty="0" smtClean="0"/>
          </a:p>
          <a:p>
            <a:pPr marL="0" indent="0">
              <a:buNone/>
            </a:pPr>
            <a:r>
              <a:rPr lang="en-US" sz="2000" dirty="0" smtClean="0"/>
              <a:t>As you read each viewpoint consider who is arguing each viewpoint and which argument you agree with. Think about how when each person wants integration to happen.  </a:t>
            </a:r>
          </a:p>
          <a:p>
            <a:r>
              <a:rPr lang="en-US" sz="2000" dirty="0" smtClean="0"/>
              <a:t>White Parent</a:t>
            </a:r>
          </a:p>
          <a:p>
            <a:r>
              <a:rPr lang="en-US" sz="2000" dirty="0" smtClean="0"/>
              <a:t>Administrator (Principal)</a:t>
            </a:r>
          </a:p>
          <a:p>
            <a:r>
              <a:rPr lang="en-US" sz="2000" dirty="0" smtClean="0"/>
              <a:t>Black Student</a:t>
            </a:r>
          </a:p>
          <a:p>
            <a:r>
              <a:rPr lang="en-US" sz="2000" dirty="0" smtClean="0"/>
              <a:t>NAACP activist</a:t>
            </a:r>
          </a:p>
          <a:p>
            <a:pPr eaLnBrk="1" hangingPunct="1">
              <a:buNone/>
            </a:pPr>
            <a:endParaRPr lang="en-US" dirty="0"/>
          </a:p>
        </p:txBody>
      </p:sp>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Group 1 Debriefing</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a:t>Each person you read about had a different view on WHEN desegregation should happen.  Which one did you agree with?  Explain.       </a:t>
            </a:r>
            <a:endParaRPr lang="en-US" dirty="0"/>
          </a:p>
          <a:p>
            <a:pPr marL="514350" lvl="0" indent="-514350">
              <a:buFont typeface="+mj-lt"/>
              <a:buAutoNum type="arabicPeriod"/>
            </a:pPr>
            <a:r>
              <a:rPr lang="en-US" dirty="0" smtClean="0"/>
              <a:t>How </a:t>
            </a:r>
            <a:r>
              <a:rPr lang="en-US" dirty="0"/>
              <a:t>would you use the courts to END segregation?  Explain what you would do and how long it should take to integrate the schools.  </a:t>
            </a:r>
          </a:p>
          <a:p>
            <a:endParaRPr lang="en-US" dirty="0"/>
          </a:p>
        </p:txBody>
      </p:sp>
      <p:sp>
        <p:nvSpPr>
          <p:cNvPr id="4" name="Footer Placeholder 3"/>
          <p:cNvSpPr>
            <a:spLocks noGrp="1"/>
          </p:cNvSpPr>
          <p:nvPr>
            <p:ph type="ftr" sz="quarter" idx="11"/>
          </p:nvPr>
        </p:nvSpPr>
        <p:spPr/>
        <p:txBody>
          <a:bodyPr/>
          <a:lstStyle/>
          <a:p>
            <a:pPr>
              <a:defRPr/>
            </a:pPr>
            <a:r>
              <a:rPr lang="en-US" dirty="0" smtClean="0"/>
              <a:t>© PIH Network, 2011.</a:t>
            </a:r>
            <a:endParaRPr lang="en-US" dirty="0"/>
          </a:p>
        </p:txBody>
      </p:sp>
    </p:spTree>
    <p:extLst>
      <p:ext uri="{BB962C8B-B14F-4D97-AF65-F5344CB8AC3E}">
        <p14:creationId xmlns:p14="http://schemas.microsoft.com/office/powerpoint/2010/main" val="411089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t>Successful Integration?</a:t>
            </a:r>
          </a:p>
        </p:txBody>
      </p:sp>
      <p:sp>
        <p:nvSpPr>
          <p:cNvPr id="14339" name="Content Placeholder 2"/>
          <p:cNvSpPr>
            <a:spLocks noGrp="1"/>
          </p:cNvSpPr>
          <p:nvPr>
            <p:ph idx="1"/>
          </p:nvPr>
        </p:nvSpPr>
        <p:spPr/>
        <p:txBody>
          <a:bodyPr/>
          <a:lstStyle/>
          <a:p>
            <a:pPr eaLnBrk="1" hangingPunct="1"/>
            <a:r>
              <a:rPr lang="en-US" dirty="0"/>
              <a:t>Do you think that the Brown vs. Board of Education  decision was carried out peacefully anywhere? </a:t>
            </a:r>
          </a:p>
        </p:txBody>
      </p:sp>
      <p:pic>
        <p:nvPicPr>
          <p:cNvPr id="4" name="Picture 3" descr="thumbnailCA83YD1G.jpg"/>
          <p:cNvPicPr>
            <a:picLocks noChangeAspect="1"/>
          </p:cNvPicPr>
          <p:nvPr/>
        </p:nvPicPr>
        <p:blipFill>
          <a:blip r:embed="rId3" cstate="print"/>
          <a:stretch>
            <a:fillRect/>
          </a:stretch>
        </p:blipFill>
        <p:spPr>
          <a:xfrm>
            <a:off x="3124200" y="3505200"/>
            <a:ext cx="3200400" cy="2514600"/>
          </a:xfrm>
          <a:prstGeom prst="rect">
            <a:avLst/>
          </a:prstGeom>
          <a:effectLst>
            <a:glow rad="101600">
              <a:schemeClr val="accent2">
                <a:satMod val="175000"/>
                <a:alpha val="40000"/>
              </a:schemeClr>
            </a:glow>
            <a:outerShdw blurRad="50800" dist="38100" dir="18900000" algn="bl" rotWithShape="0">
              <a:prstClr val="black">
                <a:alpha val="40000"/>
              </a:prstClr>
            </a:outerShdw>
          </a:effectLst>
        </p:spPr>
      </p:pic>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685800"/>
            <a:ext cx="7772400" cy="5791200"/>
          </a:xfrm>
        </p:spPr>
        <p:txBody>
          <a:bodyPr/>
          <a:lstStyle/>
          <a:p>
            <a:pPr eaLnBrk="1" hangingPunct="1"/>
            <a:r>
              <a:rPr lang="en-US" dirty="0">
                <a:solidFill>
                  <a:srgbClr val="632523"/>
                </a:solidFill>
              </a:rPr>
              <a:t>Examples in which the legal system worked slowly</a:t>
            </a:r>
            <a:br>
              <a:rPr lang="en-US" dirty="0">
                <a:solidFill>
                  <a:srgbClr val="632523"/>
                </a:solidFill>
              </a:rPr>
            </a:br>
            <a:r>
              <a:rPr lang="en-US" dirty="0">
                <a:solidFill>
                  <a:srgbClr val="632523"/>
                </a:solidFill>
              </a:rPr>
              <a:t/>
            </a:r>
            <a:br>
              <a:rPr lang="en-US" dirty="0">
                <a:solidFill>
                  <a:srgbClr val="632523"/>
                </a:solidFill>
              </a:rPr>
            </a:br>
            <a:r>
              <a:rPr lang="en-US" sz="1800" dirty="0">
                <a:solidFill>
                  <a:srgbClr val="632523"/>
                </a:solidFill>
              </a:rPr>
              <a:t>Little Rock Nine</a:t>
            </a:r>
            <a:br>
              <a:rPr lang="en-US" sz="1800" dirty="0">
                <a:solidFill>
                  <a:srgbClr val="632523"/>
                </a:solidFill>
              </a:rPr>
            </a:br>
            <a:r>
              <a:rPr lang="en-US" sz="1800" dirty="0">
                <a:solidFill>
                  <a:srgbClr val="632523"/>
                </a:solidFill>
              </a:rPr>
              <a:t>Ole Miss</a:t>
            </a:r>
            <a:br>
              <a:rPr lang="en-US" sz="1800" dirty="0">
                <a:solidFill>
                  <a:srgbClr val="632523"/>
                </a:solidFill>
              </a:rPr>
            </a:br>
            <a:r>
              <a:rPr lang="en-US" sz="1800" dirty="0">
                <a:solidFill>
                  <a:srgbClr val="632523"/>
                </a:solidFill>
              </a:rPr>
              <a:t>University of Alabama</a:t>
            </a:r>
          </a:p>
        </p:txBody>
      </p:sp>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t>Central High School 1957</a:t>
            </a:r>
          </a:p>
        </p:txBody>
      </p:sp>
      <p:pic>
        <p:nvPicPr>
          <p:cNvPr id="1026" name="Picture 2" descr="http://www-tc.pbs.org/nationalparks/media/photos/10000/S10609-lg.jpg"/>
          <p:cNvPicPr>
            <a:picLocks noChangeAspect="1" noChangeArrowheads="1"/>
          </p:cNvPicPr>
          <p:nvPr/>
        </p:nvPicPr>
        <p:blipFill>
          <a:blip r:embed="rId3" cstate="print"/>
          <a:srcRect/>
          <a:stretch>
            <a:fillRect/>
          </a:stretch>
        </p:blipFill>
        <p:spPr bwMode="auto">
          <a:xfrm>
            <a:off x="1676400" y="1371600"/>
            <a:ext cx="5791200" cy="4293476"/>
          </a:xfrm>
          <a:prstGeom prst="rect">
            <a:avLst/>
          </a:prstGeom>
          <a:noFill/>
          <a:effectLst>
            <a:glow rad="101600">
              <a:schemeClr val="accent2">
                <a:satMod val="175000"/>
                <a:alpha val="40000"/>
              </a:schemeClr>
            </a:glow>
          </a:effectLst>
        </p:spPr>
      </p:pic>
      <p:sp>
        <p:nvSpPr>
          <p:cNvPr id="16388" name="TextBox 4"/>
          <p:cNvSpPr txBox="1">
            <a:spLocks noChangeArrowheads="1"/>
          </p:cNvSpPr>
          <p:nvPr/>
        </p:nvSpPr>
        <p:spPr bwMode="auto">
          <a:xfrm>
            <a:off x="762000" y="5867400"/>
            <a:ext cx="7924800" cy="646113"/>
          </a:xfrm>
          <a:prstGeom prst="rect">
            <a:avLst/>
          </a:prstGeom>
          <a:noFill/>
          <a:ln w="9525">
            <a:noFill/>
            <a:miter lim="800000"/>
            <a:headEnd/>
            <a:tailEnd/>
          </a:ln>
        </p:spPr>
        <p:txBody>
          <a:bodyPr>
            <a:prstTxWarp prst="textNoShape">
              <a:avLst/>
            </a:prstTxWarp>
            <a:spAutoFit/>
          </a:bodyPr>
          <a:lstStyle/>
          <a:p>
            <a:r>
              <a:rPr lang="en-US" dirty="0">
                <a:latin typeface="Calibri" charset="0"/>
              </a:rPr>
              <a:t>9 African American students try to enter  Central High School in 1957 to begin to desegregate the school. Violence and  protest erupted!</a:t>
            </a:r>
          </a:p>
        </p:txBody>
      </p:sp>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sz="2800" u="sng" dirty="0"/>
              <a:t>Elizabeth Eckford</a:t>
            </a:r>
          </a:p>
        </p:txBody>
      </p:sp>
      <p:pic>
        <p:nvPicPr>
          <p:cNvPr id="4" name="Content Placeholder 3" descr="http://3.bp.blogspot.com/_VlmHNP9So5Y/SmmvXaUCtdI/AAAAAAAACbA/EfP-RozqDR4/s400/little+rock+nine.JPG"/>
          <p:cNvPicPr>
            <a:picLocks noGrp="1"/>
          </p:cNvPicPr>
          <p:nvPr>
            <p:ph type="pic" idx="1"/>
          </p:nvPr>
        </p:nvPicPr>
        <p:blipFill>
          <a:blip r:embed="rId3" cstate="print"/>
          <a:srcRect l="7000" r="7000"/>
          <a:stretch>
            <a:fillRect/>
          </a:stretch>
        </p:blipFill>
        <p:spPr>
          <a:xfrm>
            <a:off x="1143000" y="304800"/>
            <a:ext cx="6629400" cy="4495800"/>
          </a:xfrm>
          <a:effectLst>
            <a:glow rad="139700">
              <a:schemeClr val="accent2">
                <a:satMod val="175000"/>
                <a:alpha val="40000"/>
              </a:schemeClr>
            </a:glow>
          </a:effectLst>
        </p:spPr>
      </p:pic>
      <p:sp>
        <p:nvSpPr>
          <p:cNvPr id="17412" name="Text Placeholder 4"/>
          <p:cNvSpPr>
            <a:spLocks noGrp="1"/>
          </p:cNvSpPr>
          <p:nvPr>
            <p:ph type="body" sz="half" idx="2"/>
          </p:nvPr>
        </p:nvSpPr>
        <p:spPr>
          <a:xfrm>
            <a:off x="609600" y="5410200"/>
            <a:ext cx="8077200" cy="1185863"/>
          </a:xfrm>
        </p:spPr>
        <p:txBody>
          <a:bodyPr/>
          <a:lstStyle/>
          <a:p>
            <a:pPr eaLnBrk="1" hangingPunct="1"/>
            <a:r>
              <a:rPr lang="en-US" sz="2400" dirty="0"/>
              <a:t>Elizabeth Eckford, a young black girl who was part of the Little Rock Nine, walks alone while being  insulted as she enters Central High School</a:t>
            </a:r>
          </a:p>
        </p:txBody>
      </p:sp>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US" sz="2800" u="sng" dirty="0"/>
              <a:t>James Meredith </a:t>
            </a:r>
          </a:p>
        </p:txBody>
      </p:sp>
      <p:sp>
        <p:nvSpPr>
          <p:cNvPr id="18435" name="Text Placeholder 3"/>
          <p:cNvSpPr>
            <a:spLocks noGrp="1"/>
          </p:cNvSpPr>
          <p:nvPr>
            <p:ph type="body" sz="half" idx="2"/>
          </p:nvPr>
        </p:nvSpPr>
        <p:spPr>
          <a:xfrm>
            <a:off x="609600" y="5367338"/>
            <a:ext cx="8077200" cy="1262062"/>
          </a:xfrm>
        </p:spPr>
        <p:txBody>
          <a:bodyPr/>
          <a:lstStyle/>
          <a:p>
            <a:pPr eaLnBrk="1" hangingPunct="1"/>
            <a:r>
              <a:rPr lang="en-US" sz="2400" dirty="0"/>
              <a:t>James, Meredith, a young college student, walks down the steps at Ole Miss (U. </a:t>
            </a:r>
            <a:r>
              <a:rPr lang="en-US" sz="2400" dirty="0"/>
              <a:t>o</a:t>
            </a:r>
            <a:r>
              <a:rPr lang="en-US" sz="2400" dirty="0" smtClean="0"/>
              <a:t>f </a:t>
            </a:r>
            <a:r>
              <a:rPr lang="en-US" sz="2400" dirty="0"/>
              <a:t>Mississippi) while being guarded  by federal troops and U.S. Marshals. </a:t>
            </a:r>
          </a:p>
        </p:txBody>
      </p:sp>
      <p:pic>
        <p:nvPicPr>
          <p:cNvPr id="1026" name="Picture 2" descr="http://themovingtarget.files.wordpress.com/2008/09/merridethescorted.jpg"/>
          <p:cNvPicPr>
            <a:picLocks noGrp="1" noChangeAspect="1" noChangeArrowheads="1"/>
          </p:cNvPicPr>
          <p:nvPr>
            <p:ph type="pic" idx="1"/>
          </p:nvPr>
        </p:nvPicPr>
        <p:blipFill>
          <a:blip r:embed="rId3" cstate="print"/>
          <a:srcRect t="19464" b="19464"/>
          <a:stretch>
            <a:fillRect/>
          </a:stretch>
        </p:blipFill>
        <p:spPr>
          <a:xfrm>
            <a:off x="1062959" y="278561"/>
            <a:ext cx="6785641" cy="4449014"/>
          </a:xfrm>
          <a:effectLst>
            <a:glow rad="139700">
              <a:schemeClr val="accent2">
                <a:satMod val="175000"/>
                <a:alpha val="40000"/>
              </a:schemeClr>
            </a:glow>
          </a:effectLst>
        </p:spPr>
      </p:pic>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sz="2800" u="sng" dirty="0"/>
              <a:t>Autherine Lucy</a:t>
            </a:r>
          </a:p>
        </p:txBody>
      </p:sp>
      <p:sp>
        <p:nvSpPr>
          <p:cNvPr id="19459" name="Text Placeholder 3"/>
          <p:cNvSpPr>
            <a:spLocks noGrp="1"/>
          </p:cNvSpPr>
          <p:nvPr>
            <p:ph type="body" sz="half" idx="2"/>
          </p:nvPr>
        </p:nvSpPr>
        <p:spPr>
          <a:xfrm>
            <a:off x="457200" y="5334000"/>
            <a:ext cx="8382000" cy="1524000"/>
          </a:xfrm>
        </p:spPr>
        <p:txBody>
          <a:bodyPr/>
          <a:lstStyle/>
          <a:p>
            <a:pPr eaLnBrk="1" hangingPunct="1"/>
            <a:r>
              <a:rPr lang="en-US" sz="2400" dirty="0"/>
              <a:t>Autherine Lucy being accompanied with Thurgood Marshall, Authur Shores and the NAACP marching to settle her expulsion from  the University of Alabama</a:t>
            </a:r>
          </a:p>
        </p:txBody>
      </p:sp>
      <p:pic>
        <p:nvPicPr>
          <p:cNvPr id="1026" name="Picture 2" descr="Autherine Lucy, left, and her legal team, NAACP attorney Thurgood Marshall, center, and Birmingham lawyer "/>
          <p:cNvPicPr>
            <a:picLocks noGrp="1" noChangeAspect="1" noChangeArrowheads="1"/>
          </p:cNvPicPr>
          <p:nvPr>
            <p:ph type="pic" idx="1"/>
          </p:nvPr>
        </p:nvPicPr>
        <p:blipFill>
          <a:blip r:embed="rId3" cstate="print"/>
          <a:srcRect l="43" r="43"/>
          <a:stretch>
            <a:fillRect/>
          </a:stretch>
        </p:blipFill>
        <p:spPr>
          <a:effectLst>
            <a:glow rad="139700">
              <a:schemeClr val="accent2">
                <a:satMod val="175000"/>
                <a:alpha val="40000"/>
              </a:schemeClr>
            </a:glow>
          </a:effectLst>
        </p:spPr>
      </p:pic>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pPr eaLnBrk="1" hangingPunct="1"/>
            <a:r>
              <a:rPr lang="en-US" dirty="0"/>
              <a:t>Successful Integration</a:t>
            </a:r>
          </a:p>
        </p:txBody>
      </p:sp>
      <p:sp>
        <p:nvSpPr>
          <p:cNvPr id="20483" name="Subtitle 2"/>
          <p:cNvSpPr>
            <a:spLocks noGrp="1"/>
          </p:cNvSpPr>
          <p:nvPr>
            <p:ph type="subTitle" idx="1"/>
          </p:nvPr>
        </p:nvSpPr>
        <p:spPr/>
        <p:txBody>
          <a:bodyPr/>
          <a:lstStyle/>
          <a:p>
            <a:pPr eaLnBrk="1" hangingPunct="1"/>
            <a:r>
              <a:rPr lang="en-US" dirty="0">
                <a:solidFill>
                  <a:srgbClr val="898989"/>
                </a:solidFill>
              </a:rPr>
              <a:t>Fayetteville, Arkansas</a:t>
            </a:r>
          </a:p>
          <a:p>
            <a:pPr eaLnBrk="1" hangingPunct="1"/>
            <a:r>
              <a:rPr lang="en-US" dirty="0">
                <a:solidFill>
                  <a:srgbClr val="898989"/>
                </a:solidFill>
              </a:rPr>
              <a:t>1954</a:t>
            </a:r>
          </a:p>
        </p:txBody>
      </p:sp>
      <p:pic>
        <p:nvPicPr>
          <p:cNvPr id="37890" name="Picture 2" descr="http://dallasisdblog.dallasnews.com/DISD%20integration.JPG"/>
          <p:cNvPicPr>
            <a:picLocks noChangeAspect="1" noChangeArrowheads="1"/>
          </p:cNvPicPr>
          <p:nvPr/>
        </p:nvPicPr>
        <p:blipFill>
          <a:blip r:embed="rId3" cstate="print"/>
          <a:srcRect/>
          <a:stretch>
            <a:fillRect/>
          </a:stretch>
        </p:blipFill>
        <p:spPr bwMode="auto">
          <a:xfrm>
            <a:off x="3505200" y="381000"/>
            <a:ext cx="1753810" cy="2209800"/>
          </a:xfrm>
          <a:prstGeom prst="rect">
            <a:avLst/>
          </a:prstGeom>
          <a:noFill/>
          <a:effectLst>
            <a:reflection blurRad="6350" stA="50000" endA="300" endPos="55000" dir="5400000" sy="-100000" algn="bl" rotWithShape="0"/>
          </a:effectLst>
        </p:spPr>
      </p:pic>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04800" y="1752600"/>
            <a:ext cx="6781800" cy="4572000"/>
          </a:xfrm>
        </p:spPr>
        <p:txBody>
          <a:bodyPr/>
          <a:lstStyle/>
          <a:p>
            <a:pPr eaLnBrk="1" hangingPunct="1"/>
            <a:r>
              <a:rPr lang="en-US" sz="2400" dirty="0"/>
              <a:t>Within a week following </a:t>
            </a:r>
            <a:r>
              <a:rPr lang="en-US" sz="2400" i="1" dirty="0"/>
              <a:t>Brown v. Board, Fayetteville announced its intention to desegregate. </a:t>
            </a:r>
          </a:p>
          <a:p>
            <a:pPr eaLnBrk="1" hangingPunct="1"/>
            <a:r>
              <a:rPr lang="en-US" sz="2400" dirty="0"/>
              <a:t>Three months later, white and black students were attending the same local high school together.</a:t>
            </a:r>
          </a:p>
          <a:p>
            <a:pPr eaLnBrk="1" hangingPunct="1"/>
            <a:r>
              <a:rPr lang="en-US" sz="2400" dirty="0"/>
              <a:t>Although there was a fear that violence might happen, nothing serious was ever reported.</a:t>
            </a:r>
          </a:p>
          <a:p>
            <a:pPr eaLnBrk="1" hangingPunct="1">
              <a:buFont typeface="Arial" charset="0"/>
              <a:buNone/>
            </a:pPr>
            <a:endParaRPr lang="en-US" dirty="0"/>
          </a:p>
        </p:txBody>
      </p:sp>
      <p:pic>
        <p:nvPicPr>
          <p:cNvPr id="2052" name="Picture 4" descr="C:\Documents and Settings\lcboe\Local Settings\Temporary Internet Files\Content.IE5\KGT1X4C1\MP900439475[1].jpg"/>
          <p:cNvPicPr>
            <a:picLocks noChangeAspect="1" noChangeArrowheads="1"/>
          </p:cNvPicPr>
          <p:nvPr/>
        </p:nvPicPr>
        <p:blipFill>
          <a:blip r:embed="rId3" cstate="print">
            <a:grayscl/>
          </a:blip>
          <a:srcRect/>
          <a:stretch>
            <a:fillRect/>
          </a:stretch>
        </p:blipFill>
        <p:spPr bwMode="auto">
          <a:xfrm>
            <a:off x="3429000" y="228600"/>
            <a:ext cx="2056096" cy="1418835"/>
          </a:xfrm>
          <a:prstGeom prst="rect">
            <a:avLst/>
          </a:prstGeom>
          <a:noFill/>
          <a:effectLst>
            <a:glow rad="139700">
              <a:schemeClr val="accent2">
                <a:satMod val="175000"/>
                <a:alpha val="40000"/>
              </a:schemeClr>
            </a:glow>
            <a:outerShdw blurRad="63500" sx="102000" sy="102000" algn="ctr" rotWithShape="0">
              <a:prstClr val="black">
                <a:alpha val="40000"/>
              </a:prstClr>
            </a:outerShdw>
          </a:effectLst>
        </p:spPr>
      </p:pic>
      <p:pic>
        <p:nvPicPr>
          <p:cNvPr id="36868" name="Picture 4" descr="http://t0.gstatic.com/images?q=tbn:ncNc9PH1clxDnM:http://www.pbs.org/wgbh/amex/eyesontheprize/story/images/21_boston_01.jpg">
            <a:hlinkClick r:id="rId4"/>
          </p:cNvPr>
          <p:cNvPicPr>
            <a:picLocks noChangeAspect="1" noChangeArrowheads="1"/>
          </p:cNvPicPr>
          <p:nvPr/>
        </p:nvPicPr>
        <p:blipFill>
          <a:blip r:embed="rId5" cstate="print"/>
          <a:srcRect/>
          <a:stretch>
            <a:fillRect/>
          </a:stretch>
        </p:blipFill>
        <p:spPr bwMode="auto">
          <a:xfrm>
            <a:off x="7010400" y="3733801"/>
            <a:ext cx="2133600" cy="3124200"/>
          </a:xfrm>
          <a:prstGeom prst="rect">
            <a:avLst/>
          </a:prstGeom>
          <a:noFill/>
          <a:effectLst>
            <a:glow rad="139700">
              <a:schemeClr val="accent2">
                <a:satMod val="175000"/>
                <a:alpha val="40000"/>
              </a:schemeClr>
            </a:glow>
          </a:effectLst>
        </p:spPr>
      </p:pic>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a:solidFill>
                  <a:srgbClr val="632523"/>
                </a:solidFill>
              </a:rPr>
              <a:t>Comparing Schools</a:t>
            </a:r>
          </a:p>
        </p:txBody>
      </p:sp>
      <p:sp>
        <p:nvSpPr>
          <p:cNvPr id="3075" name="Rectangle 1"/>
          <p:cNvSpPr>
            <a:spLocks noChangeArrowheads="1"/>
          </p:cNvSpPr>
          <p:nvPr/>
        </p:nvSpPr>
        <p:spPr bwMode="auto">
          <a:xfrm>
            <a:off x="457200" y="1828800"/>
            <a:ext cx="7348538" cy="461963"/>
          </a:xfrm>
          <a:prstGeom prst="rect">
            <a:avLst/>
          </a:prstGeom>
          <a:noFill/>
          <a:ln w="9525">
            <a:noFill/>
            <a:miter lim="800000"/>
            <a:headEnd/>
            <a:tailEnd/>
          </a:ln>
        </p:spPr>
        <p:txBody>
          <a:bodyPr wrap="none" anchor="ctr">
            <a:prstTxWarp prst="textNoShape">
              <a:avLst/>
            </a:prstTxWarp>
            <a:spAutoFit/>
          </a:bodyPr>
          <a:lstStyle/>
          <a:p>
            <a:r>
              <a:rPr lang="en-US" sz="2400" b="1" dirty="0">
                <a:solidFill>
                  <a:srgbClr val="000000"/>
                </a:solidFill>
                <a:ea typeface="Times New Roman" charset="0"/>
                <a:cs typeface="Times New Roman" charset="0"/>
              </a:rPr>
              <a:t>School for whites                     School for blacks</a:t>
            </a:r>
            <a:endParaRPr lang="en-US" sz="2400" dirty="0"/>
          </a:p>
        </p:txBody>
      </p:sp>
      <p:pic>
        <p:nvPicPr>
          <p:cNvPr id="3076" name="Picture 4" descr="http://www.santamonicapropertyblog.com/wp-content/uploads/2008/05/kansas%20school.jpg"/>
          <p:cNvPicPr>
            <a:picLocks noChangeAspect="1" noChangeArrowheads="1"/>
          </p:cNvPicPr>
          <p:nvPr/>
        </p:nvPicPr>
        <p:blipFill>
          <a:blip r:embed="rId3"/>
          <a:srcRect/>
          <a:stretch>
            <a:fillRect/>
          </a:stretch>
        </p:blipFill>
        <p:spPr bwMode="auto">
          <a:xfrm>
            <a:off x="533400" y="2895600"/>
            <a:ext cx="3105150" cy="2114550"/>
          </a:xfrm>
          <a:prstGeom prst="rect">
            <a:avLst/>
          </a:prstGeom>
          <a:noFill/>
          <a:ln w="9525">
            <a:noFill/>
            <a:miter lim="800000"/>
            <a:headEnd/>
            <a:tailEnd/>
          </a:ln>
        </p:spPr>
      </p:pic>
      <p:pic>
        <p:nvPicPr>
          <p:cNvPr id="3077" name="Picture 5" descr="http://www.howardschoolfoundation.org/images/photos/howard-school-bw.jpg"/>
          <p:cNvPicPr>
            <a:picLocks noChangeAspect="1" noChangeArrowheads="1"/>
          </p:cNvPicPr>
          <p:nvPr/>
        </p:nvPicPr>
        <p:blipFill>
          <a:blip r:embed="rId4"/>
          <a:srcRect/>
          <a:stretch>
            <a:fillRect/>
          </a:stretch>
        </p:blipFill>
        <p:spPr bwMode="auto">
          <a:xfrm>
            <a:off x="4724400" y="2895600"/>
            <a:ext cx="3105150" cy="21526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Group 2</a:t>
            </a:r>
            <a:endParaRPr lang="en-US" dirty="0"/>
          </a:p>
        </p:txBody>
      </p:sp>
      <p:sp>
        <p:nvSpPr>
          <p:cNvPr id="3" name="Content Placeholder 2"/>
          <p:cNvSpPr>
            <a:spLocks noGrp="1"/>
          </p:cNvSpPr>
          <p:nvPr>
            <p:ph idx="1"/>
          </p:nvPr>
        </p:nvSpPr>
        <p:spPr/>
        <p:txBody>
          <a:bodyPr/>
          <a:lstStyle/>
          <a:p>
            <a:pPr marL="0" indent="0">
              <a:buNone/>
            </a:pPr>
            <a:r>
              <a:rPr lang="en-US" sz="2000" b="1" dirty="0" smtClean="0"/>
              <a:t>Directions:  1) Complete the chart with your group.  Focus on the legal strategy.  2) Listen to your teacher when the chart is reviewed.</a:t>
            </a:r>
            <a:endParaRPr lang="en-US" sz="2000" dirty="0" smtClean="0"/>
          </a:p>
          <a:p>
            <a:pPr>
              <a:buNone/>
            </a:pPr>
            <a:endParaRPr lang="en-US" dirty="0"/>
          </a:p>
        </p:txBody>
      </p:sp>
      <p:sp>
        <p:nvSpPr>
          <p:cNvPr id="4" name="Footer Placeholder 3"/>
          <p:cNvSpPr>
            <a:spLocks noGrp="1"/>
          </p:cNvSpPr>
          <p:nvPr>
            <p:ph type="ftr" sz="quarter" idx="11"/>
          </p:nvPr>
        </p:nvSpPr>
        <p:spPr/>
        <p:txBody>
          <a:bodyPr/>
          <a:lstStyle/>
          <a:p>
            <a:pPr>
              <a:defRPr/>
            </a:pPr>
            <a:r>
              <a:rPr lang="en-US" dirty="0" smtClean="0"/>
              <a:t>© PIH Network, 2011.</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75411252"/>
              </p:ext>
            </p:extLst>
          </p:nvPr>
        </p:nvGraphicFramePr>
        <p:xfrm>
          <a:off x="533400" y="2514600"/>
          <a:ext cx="8077200" cy="3886200"/>
        </p:xfrm>
        <a:graphic>
          <a:graphicData uri="http://schemas.openxmlformats.org/drawingml/2006/table">
            <a:tbl>
              <a:tblPr firstRow="1" bandRow="1">
                <a:tableStyleId>{5C22544A-7EE6-4342-B048-85BDC9FD1C3A}</a:tableStyleId>
              </a:tblPr>
              <a:tblGrid>
                <a:gridCol w="4038600"/>
                <a:gridCol w="4038600"/>
              </a:tblGrid>
              <a:tr h="862804">
                <a:tc>
                  <a:txBody>
                    <a:bodyPr/>
                    <a:lstStyle/>
                    <a:p>
                      <a:pPr algn="ctr"/>
                      <a:r>
                        <a:rPr lang="en-US" sz="1800" dirty="0" smtClean="0"/>
                        <a:t>Reasons TO USE the </a:t>
                      </a:r>
                      <a:r>
                        <a:rPr lang="en-US" sz="1800" u="sng" dirty="0" smtClean="0"/>
                        <a:t>Legal Strategy </a:t>
                      </a:r>
                      <a:r>
                        <a:rPr lang="en-US" sz="1800" dirty="0" smtClean="0"/>
                        <a:t>to Stop Discrimination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Reasons NOT TO USE the </a:t>
                      </a:r>
                      <a:r>
                        <a:rPr lang="en-US" sz="1800" u="sng" dirty="0" smtClean="0"/>
                        <a:t>Legal Strategy </a:t>
                      </a:r>
                      <a:r>
                        <a:rPr lang="en-US" sz="1800" dirty="0" smtClean="0"/>
                        <a:t>to Stop Discrimination</a:t>
                      </a:r>
                    </a:p>
                  </a:txBody>
                  <a:tcPr/>
                </a:tc>
              </a:tr>
              <a:tr h="3023396">
                <a:tc>
                  <a:txBody>
                    <a:bodyPr/>
                    <a:lstStyle/>
                    <a:p>
                      <a:pPr marL="342900" indent="-342900">
                        <a:buFont typeface="+mj-lt"/>
                        <a:buAutoNum type="arabicPeriod"/>
                      </a:pPr>
                      <a:r>
                        <a:rPr lang="en-US" baseline="0" dirty="0" smtClean="0"/>
                        <a:t> </a:t>
                      </a:r>
                    </a:p>
                    <a:p>
                      <a:pPr marL="0" indent="0">
                        <a:buFont typeface="+mj-lt"/>
                        <a:buNone/>
                      </a:pPr>
                      <a:endParaRPr lang="en-US" baseline="0" dirty="0" smtClean="0"/>
                    </a:p>
                    <a:p>
                      <a:pPr marL="342900" indent="-342900">
                        <a:buFont typeface="+mj-lt"/>
                        <a:buAutoNum type="arabicPeriod"/>
                      </a:pPr>
                      <a:r>
                        <a:rPr lang="en-US" baseline="0" dirty="0" smtClean="0"/>
                        <a:t> </a:t>
                      </a:r>
                    </a:p>
                    <a:p>
                      <a:pPr marL="342900" indent="-342900">
                        <a:buFont typeface="+mj-lt"/>
                        <a:buAutoNum type="arabicPeriod"/>
                      </a:pPr>
                      <a:endParaRPr lang="en-US" baseline="0" dirty="0" smtClean="0"/>
                    </a:p>
                    <a:p>
                      <a:pPr marL="342900" indent="-342900">
                        <a:buFont typeface="+mj-lt"/>
                        <a:buAutoNum type="arabicPeriod"/>
                      </a:pPr>
                      <a:r>
                        <a:rPr lang="en-US" baseline="0" dirty="0" smtClean="0"/>
                        <a:t> </a:t>
                      </a:r>
                    </a:p>
                    <a:p>
                      <a:pPr marL="0" indent="0">
                        <a:buFont typeface="+mj-lt"/>
                        <a:buNone/>
                      </a:pPr>
                      <a:endParaRPr lang="en-US" baseline="0" dirty="0" smtClean="0"/>
                    </a:p>
                    <a:p>
                      <a:pPr marL="342900" indent="-342900">
                        <a:buFont typeface="+mj-lt"/>
                        <a:buAutoNum type="arabicPeriod"/>
                      </a:pPr>
                      <a:r>
                        <a:rPr lang="en-US" baseline="0" dirty="0" smtClean="0"/>
                        <a:t> </a:t>
                      </a:r>
                    </a:p>
                    <a:p>
                      <a:pPr marL="0" indent="0">
                        <a:buFont typeface="+mj-lt"/>
                        <a:buNone/>
                      </a:pPr>
                      <a:endParaRPr lang="en-US" baseline="0" dirty="0" smtClean="0"/>
                    </a:p>
                  </a:txBody>
                  <a:tcPr/>
                </a:tc>
                <a:tc>
                  <a:txBody>
                    <a:bodyPr/>
                    <a:lstStyle/>
                    <a:p>
                      <a:pPr marL="342900" indent="-342900">
                        <a:buFont typeface="+mj-lt"/>
                        <a:buAutoNum type="arabicPeriod"/>
                      </a:pPr>
                      <a:r>
                        <a:rPr lang="en-US" dirty="0" smtClean="0"/>
                        <a:t> </a:t>
                      </a:r>
                    </a:p>
                    <a:p>
                      <a:pPr marL="342900" indent="-342900">
                        <a:buFont typeface="+mj-lt"/>
                        <a:buAutoNum type="arabicPeriod"/>
                      </a:pPr>
                      <a:endParaRPr lang="en-US" dirty="0" smtClean="0"/>
                    </a:p>
                    <a:p>
                      <a:pPr marL="342900" indent="-342900">
                        <a:buFont typeface="+mj-lt"/>
                        <a:buAutoNum type="arabicPeriod"/>
                      </a:pPr>
                      <a:r>
                        <a:rPr lang="en-US" dirty="0" smtClean="0"/>
                        <a:t> </a:t>
                      </a:r>
                    </a:p>
                    <a:p>
                      <a:pPr marL="342900" indent="-342900">
                        <a:buFont typeface="+mj-lt"/>
                        <a:buAutoNum type="arabicPeriod"/>
                      </a:pPr>
                      <a:endParaRPr lang="en-US" dirty="0" smtClean="0"/>
                    </a:p>
                    <a:p>
                      <a:pPr marL="342900" indent="-342900">
                        <a:buFont typeface="+mj-lt"/>
                        <a:buAutoNum type="arabicPeriod"/>
                      </a:pPr>
                      <a:r>
                        <a:rPr lang="en-US" baseline="0" dirty="0" smtClean="0"/>
                        <a:t> </a:t>
                      </a:r>
                    </a:p>
                    <a:p>
                      <a:pPr marL="342900" indent="-342900">
                        <a:buFont typeface="+mj-lt"/>
                        <a:buAutoNum type="arabicPeriod"/>
                      </a:pPr>
                      <a:endParaRPr lang="en-US" baseline="0" dirty="0" smtClean="0"/>
                    </a:p>
                    <a:p>
                      <a:pPr marL="342900" indent="-342900">
                        <a:buFont typeface="+mj-lt"/>
                        <a:buAutoNum type="arabicPeriod"/>
                      </a:pPr>
                      <a:r>
                        <a:rPr lang="en-US" dirty="0" smtClean="0"/>
                        <a:t> </a:t>
                      </a:r>
                    </a:p>
                    <a:p>
                      <a:pPr marL="342900" indent="-342900">
                        <a:buFont typeface="+mj-lt"/>
                        <a:buAutoNum type="arabicPeriod"/>
                      </a:pPr>
                      <a:endParaRPr lang="en-US"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32523"/>
                </a:solidFill>
                <a:latin typeface="Calibri" charset="0"/>
              </a:rPr>
              <a:t>R</a:t>
            </a:r>
            <a:r>
              <a:rPr lang="en-US" dirty="0" smtClean="0">
                <a:solidFill>
                  <a:srgbClr val="632523"/>
                </a:solidFill>
                <a:latin typeface="Calibri" charset="0"/>
              </a:rPr>
              <a:t>ead </a:t>
            </a:r>
            <a:r>
              <a:rPr lang="en-US" dirty="0">
                <a:solidFill>
                  <a:srgbClr val="632523"/>
                </a:solidFill>
                <a:latin typeface="Calibri" charset="0"/>
              </a:rPr>
              <a:t>Linda Brown Incident</a:t>
            </a:r>
            <a:br>
              <a:rPr lang="en-US" dirty="0">
                <a:solidFill>
                  <a:srgbClr val="632523"/>
                </a:solidFill>
                <a:latin typeface="Calibri" charset="0"/>
              </a:rPr>
            </a:br>
            <a:endParaRPr lang="en-US" dirty="0"/>
          </a:p>
        </p:txBody>
      </p:sp>
      <p:sp>
        <p:nvSpPr>
          <p:cNvPr id="3" name="Content Placeholder 2"/>
          <p:cNvSpPr>
            <a:spLocks noGrp="1"/>
          </p:cNvSpPr>
          <p:nvPr>
            <p:ph idx="1"/>
          </p:nvPr>
        </p:nvSpPr>
        <p:spPr>
          <a:xfrm>
            <a:off x="381000" y="1219200"/>
            <a:ext cx="8229600" cy="4525963"/>
          </a:xfrm>
        </p:spPr>
        <p:txBody>
          <a:bodyPr/>
          <a:lstStyle/>
          <a:p>
            <a:pPr marL="0" indent="0" eaLnBrk="1" hangingPunct="1">
              <a:lnSpc>
                <a:spcPct val="80000"/>
              </a:lnSpc>
              <a:buNone/>
            </a:pPr>
            <a:r>
              <a:rPr lang="en-US" dirty="0" smtClean="0"/>
              <a:t>Questions to Consider &amp; Discuss:</a:t>
            </a:r>
          </a:p>
          <a:p>
            <a:pPr marL="514350" indent="-514350" eaLnBrk="1" hangingPunct="1">
              <a:lnSpc>
                <a:spcPct val="80000"/>
              </a:lnSpc>
              <a:buFont typeface="+mj-lt"/>
              <a:buAutoNum type="arabicPeriod"/>
            </a:pPr>
            <a:r>
              <a:rPr lang="en-US" dirty="0" smtClean="0"/>
              <a:t>What problems is Linda </a:t>
            </a:r>
            <a:r>
              <a:rPr lang="en-US" dirty="0"/>
              <a:t>facing</a:t>
            </a:r>
            <a:r>
              <a:rPr lang="en-US" dirty="0" smtClean="0"/>
              <a:t>?</a:t>
            </a:r>
          </a:p>
          <a:p>
            <a:pPr marL="514350" indent="-514350" eaLnBrk="1" hangingPunct="1">
              <a:lnSpc>
                <a:spcPct val="80000"/>
              </a:lnSpc>
              <a:buFont typeface="+mj-lt"/>
              <a:buAutoNum type="arabicPeriod"/>
            </a:pPr>
            <a:r>
              <a:rPr lang="en-US" dirty="0" smtClean="0"/>
              <a:t>Why </a:t>
            </a:r>
            <a:r>
              <a:rPr lang="en-US" dirty="0"/>
              <a:t>was Linda not allowed to attend Sumner Elementary School</a:t>
            </a:r>
            <a:r>
              <a:rPr lang="en-US" dirty="0" smtClean="0"/>
              <a:t>?</a:t>
            </a:r>
          </a:p>
          <a:p>
            <a:pPr marL="514350" indent="-514350" eaLnBrk="1" hangingPunct="1">
              <a:lnSpc>
                <a:spcPct val="80000"/>
              </a:lnSpc>
              <a:buFont typeface="+mj-lt"/>
              <a:buAutoNum type="arabicPeriod"/>
            </a:pPr>
            <a:r>
              <a:rPr lang="en-US" dirty="0" smtClean="0"/>
              <a:t>Do </a:t>
            </a:r>
            <a:r>
              <a:rPr lang="en-US" dirty="0"/>
              <a:t>you think it was fair that Linda was not allowed to attend Sumner Elementary School</a:t>
            </a:r>
            <a:r>
              <a:rPr lang="en-US" dirty="0" smtClean="0"/>
              <a:t>?</a:t>
            </a:r>
          </a:p>
          <a:p>
            <a:pPr marL="514350" indent="-514350" eaLnBrk="1" hangingPunct="1">
              <a:lnSpc>
                <a:spcPct val="80000"/>
              </a:lnSpc>
              <a:buFont typeface="+mj-lt"/>
              <a:buAutoNum type="arabicPeriod"/>
            </a:pPr>
            <a:r>
              <a:rPr lang="en-US" dirty="0" smtClean="0"/>
              <a:t>Do </a:t>
            </a:r>
            <a:r>
              <a:rPr lang="en-US" dirty="0"/>
              <a:t>you think the government should become involved? Why or Why not</a:t>
            </a:r>
            <a:r>
              <a:rPr lang="en-US" dirty="0" smtClean="0"/>
              <a:t>?</a:t>
            </a:r>
          </a:p>
          <a:p>
            <a:pPr marL="514350" indent="-514350" eaLnBrk="1" hangingPunct="1">
              <a:lnSpc>
                <a:spcPct val="80000"/>
              </a:lnSpc>
              <a:buFont typeface="+mj-lt"/>
              <a:buAutoNum type="arabicPeriod"/>
            </a:pPr>
            <a:r>
              <a:rPr lang="en-US" dirty="0" smtClean="0"/>
              <a:t>Explain </a:t>
            </a:r>
            <a:r>
              <a:rPr lang="en-US" dirty="0"/>
              <a:t>how you would feel if you were not allowed to attend your neighborhood school because of your race?</a:t>
            </a:r>
          </a:p>
          <a:p>
            <a:endParaRPr lang="en-US" dirty="0"/>
          </a:p>
        </p:txBody>
      </p:sp>
      <p:sp>
        <p:nvSpPr>
          <p:cNvPr id="4" name="Footer Placeholder 3"/>
          <p:cNvSpPr>
            <a:spLocks noGrp="1"/>
          </p:cNvSpPr>
          <p:nvPr>
            <p:ph type="ftr" sz="quarter" idx="11"/>
          </p:nvPr>
        </p:nvSpPr>
        <p:spPr/>
        <p:txBody>
          <a:bodyPr/>
          <a:lstStyle/>
          <a:p>
            <a:pPr>
              <a:defRPr/>
            </a:pPr>
            <a:r>
              <a:rPr lang="en-US" dirty="0" smtClean="0"/>
              <a:t>© PIH Network, 2011.</a:t>
            </a:r>
            <a:endParaRPr lang="en-US" dirty="0"/>
          </a:p>
        </p:txBody>
      </p:sp>
    </p:spTree>
    <p:extLst>
      <p:ext uri="{BB962C8B-B14F-4D97-AF65-F5344CB8AC3E}">
        <p14:creationId xmlns:p14="http://schemas.microsoft.com/office/powerpoint/2010/main" val="401714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304800"/>
            <a:ext cx="8229600" cy="6324600"/>
          </a:xfrm>
        </p:spPr>
        <p:txBody>
          <a:bodyPr/>
          <a:lstStyle/>
          <a:p>
            <a:pPr algn="ctr" eaLnBrk="1" hangingPunct="1">
              <a:buFont typeface="Arial" charset="0"/>
              <a:buNone/>
            </a:pPr>
            <a:r>
              <a:rPr lang="en-US" b="1" u="sng" dirty="0">
                <a:solidFill>
                  <a:srgbClr val="632523"/>
                </a:solidFill>
              </a:rPr>
              <a:t>What are Laws</a:t>
            </a:r>
            <a:endParaRPr lang="en-US" b="1" dirty="0">
              <a:solidFill>
                <a:srgbClr val="632523"/>
              </a:solidFill>
            </a:endParaRPr>
          </a:p>
          <a:p>
            <a:pPr algn="ctr" eaLnBrk="1" hangingPunct="1">
              <a:buFont typeface="Arial" charset="0"/>
              <a:buNone/>
            </a:pPr>
            <a:r>
              <a:rPr lang="en-US" sz="2800" dirty="0"/>
              <a:t>Laws are rules that tell you what you can and cannot do in a society.  If you break them, you can be punished.  </a:t>
            </a:r>
            <a:endParaRPr lang="en-US" sz="2800" b="1" dirty="0"/>
          </a:p>
          <a:p>
            <a:pPr eaLnBrk="1" hangingPunct="1">
              <a:buFont typeface="Arial" charset="0"/>
              <a:buNone/>
            </a:pPr>
            <a:endParaRPr lang="en-US" dirty="0"/>
          </a:p>
          <a:p>
            <a:pPr eaLnBrk="1" hangingPunct="1"/>
            <a:endParaRPr lang="en-US" dirty="0"/>
          </a:p>
        </p:txBody>
      </p:sp>
      <p:pic>
        <p:nvPicPr>
          <p:cNvPr id="5123" name="Picture 4" descr="http://filipspagnoli.files.wordpress.com/2008/07/school-segregation.jpg"/>
          <p:cNvPicPr>
            <a:picLocks noChangeAspect="1" noChangeArrowheads="1"/>
          </p:cNvPicPr>
          <p:nvPr/>
        </p:nvPicPr>
        <p:blipFill>
          <a:blip r:embed="rId3"/>
          <a:srcRect/>
          <a:stretch>
            <a:fillRect/>
          </a:stretch>
        </p:blipFill>
        <p:spPr bwMode="auto">
          <a:xfrm>
            <a:off x="990600" y="2438400"/>
            <a:ext cx="3124200" cy="3706470"/>
          </a:xfrm>
          <a:prstGeom prst="rect">
            <a:avLst/>
          </a:prstGeom>
          <a:noFill/>
          <a:ln w="9525">
            <a:noFill/>
            <a:miter lim="800000"/>
            <a:headEnd/>
            <a:tailEnd/>
          </a:ln>
        </p:spPr>
      </p:pic>
      <p:sp>
        <p:nvSpPr>
          <p:cNvPr id="5124" name="Rectangle 4"/>
          <p:cNvSpPr>
            <a:spLocks noChangeArrowheads="1"/>
          </p:cNvSpPr>
          <p:nvPr/>
        </p:nvSpPr>
        <p:spPr bwMode="auto">
          <a:xfrm>
            <a:off x="4648200" y="2667000"/>
            <a:ext cx="3657600" cy="1600438"/>
          </a:xfrm>
          <a:prstGeom prst="rect">
            <a:avLst/>
          </a:prstGeom>
          <a:noFill/>
          <a:ln w="9525">
            <a:noFill/>
            <a:miter lim="800000"/>
            <a:headEnd/>
            <a:tailEnd/>
          </a:ln>
        </p:spPr>
        <p:txBody>
          <a:bodyPr wrap="square">
            <a:prstTxWarp prst="textNoShape">
              <a:avLst/>
            </a:prstTxWarp>
            <a:spAutoFit/>
          </a:bodyPr>
          <a:lstStyle/>
          <a:p>
            <a:pPr algn="ctr"/>
            <a:r>
              <a:rPr lang="en-US" sz="2000" b="1" dirty="0">
                <a:latin typeface="Calibri" charset="0"/>
              </a:rPr>
              <a:t>What laws do we have today</a:t>
            </a:r>
            <a:r>
              <a:rPr lang="en-US" sz="2000" b="1" dirty="0" smtClean="0">
                <a:latin typeface="Calibri" charset="0"/>
              </a:rPr>
              <a:t>?</a:t>
            </a:r>
          </a:p>
          <a:p>
            <a:pPr algn="ctr"/>
            <a:endParaRPr lang="en-US" sz="2000" b="1" dirty="0">
              <a:latin typeface="Calibri" charset="0"/>
            </a:endParaRPr>
          </a:p>
          <a:p>
            <a:pPr algn="ctr"/>
            <a:r>
              <a:rPr lang="en-US" sz="2000" b="1" dirty="0">
                <a:latin typeface="Calibri" charset="0"/>
              </a:rPr>
              <a:t>Why do you think these laws were created?</a:t>
            </a:r>
          </a:p>
          <a:p>
            <a:endParaRPr lang="en-US" dirty="0">
              <a:latin typeface="Calibri" charset="0"/>
            </a:endParaRPr>
          </a:p>
        </p:txBody>
      </p:sp>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685800" y="457200"/>
            <a:ext cx="4495800" cy="5016757"/>
          </a:xfrm>
          <a:prstGeom prst="rect">
            <a:avLst/>
          </a:prstGeom>
          <a:noFill/>
          <a:ln w="9525">
            <a:noFill/>
            <a:miter lim="800000"/>
            <a:headEnd/>
            <a:tailEnd/>
          </a:ln>
        </p:spPr>
        <p:txBody>
          <a:bodyPr>
            <a:prstTxWarp prst="textNoShape">
              <a:avLst/>
            </a:prstTxWarp>
            <a:spAutoFit/>
          </a:bodyPr>
          <a:lstStyle/>
          <a:p>
            <a:pPr algn="ctr"/>
            <a:r>
              <a:rPr lang="en-US" sz="3200" b="1" u="sng" dirty="0">
                <a:solidFill>
                  <a:srgbClr val="632523"/>
                </a:solidFill>
                <a:latin typeface="Calibri" charset="0"/>
              </a:rPr>
              <a:t>WHAT IS COURT</a:t>
            </a:r>
            <a:r>
              <a:rPr lang="en-US" sz="3200" b="1" dirty="0">
                <a:solidFill>
                  <a:srgbClr val="632523"/>
                </a:solidFill>
                <a:latin typeface="Calibri" charset="0"/>
              </a:rPr>
              <a:t>?</a:t>
            </a:r>
          </a:p>
          <a:p>
            <a:pPr algn="ctr"/>
            <a:endParaRPr lang="en-US" sz="2400" b="1" dirty="0">
              <a:solidFill>
                <a:srgbClr val="0070C0"/>
              </a:solidFill>
              <a:latin typeface="Calibri" charset="0"/>
            </a:endParaRPr>
          </a:p>
          <a:p>
            <a:pPr>
              <a:buFont typeface="Arial" charset="0"/>
              <a:buChar char="•"/>
            </a:pPr>
            <a:r>
              <a:rPr lang="en-US" sz="2400" b="1" dirty="0">
                <a:latin typeface="Calibri" charset="0"/>
              </a:rPr>
              <a:t>Courts of law</a:t>
            </a:r>
            <a:r>
              <a:rPr lang="en-US" sz="2400" dirty="0">
                <a:latin typeface="Calibri" charset="0"/>
              </a:rPr>
              <a:t> are the umpires of the American legal system. </a:t>
            </a:r>
            <a:endParaRPr lang="en-US" sz="2400" dirty="0" smtClean="0">
              <a:latin typeface="Calibri" charset="0"/>
            </a:endParaRPr>
          </a:p>
          <a:p>
            <a:pPr lvl="1">
              <a:buFont typeface="Arial" charset="0"/>
              <a:buChar char="•"/>
            </a:pPr>
            <a:r>
              <a:rPr lang="en-US" sz="2400" dirty="0" smtClean="0">
                <a:latin typeface="Calibri" charset="0"/>
              </a:rPr>
              <a:t>Decides if law was broken.</a:t>
            </a:r>
          </a:p>
          <a:p>
            <a:pPr lvl="1">
              <a:buFont typeface="Arial" charset="0"/>
              <a:buChar char="•"/>
            </a:pPr>
            <a:r>
              <a:rPr lang="en-US" sz="2400" dirty="0" smtClean="0">
                <a:latin typeface="Calibri" charset="0"/>
              </a:rPr>
              <a:t>Decides who is right when one person “sues” another.</a:t>
            </a:r>
          </a:p>
          <a:p>
            <a:pPr lvl="1">
              <a:buFont typeface="Arial" charset="0"/>
              <a:buChar char="•"/>
            </a:pPr>
            <a:r>
              <a:rPr lang="en-US" sz="2400" dirty="0" smtClean="0">
                <a:latin typeface="Calibri" charset="0"/>
              </a:rPr>
              <a:t>Decides on punishment.</a:t>
            </a:r>
            <a:endParaRPr lang="en-US" sz="2400" dirty="0">
              <a:latin typeface="Calibri" charset="0"/>
            </a:endParaRPr>
          </a:p>
          <a:p>
            <a:endParaRPr lang="en-US" sz="2400" dirty="0">
              <a:latin typeface="Calibri" charset="0"/>
            </a:endParaRPr>
          </a:p>
          <a:p>
            <a:endParaRPr lang="en-US" sz="2400" dirty="0">
              <a:latin typeface="Calibri" charset="0"/>
            </a:endParaRPr>
          </a:p>
          <a:p>
            <a:pPr>
              <a:buFont typeface="Arial" charset="0"/>
              <a:buChar char="•"/>
            </a:pPr>
            <a:r>
              <a:rPr lang="en-US" sz="2400" dirty="0">
                <a:latin typeface="Calibri" charset="0"/>
              </a:rPr>
              <a:t>The U.S. court system is divided into </a:t>
            </a:r>
            <a:r>
              <a:rPr lang="en-US" sz="2400" b="1" dirty="0">
                <a:latin typeface="Calibri" charset="0"/>
              </a:rPr>
              <a:t>two </a:t>
            </a:r>
            <a:r>
              <a:rPr lang="en-US" sz="2400" dirty="0">
                <a:latin typeface="Calibri" charset="0"/>
              </a:rPr>
              <a:t>separate systems, </a:t>
            </a:r>
            <a:r>
              <a:rPr lang="en-US" sz="2400" b="1" dirty="0">
                <a:latin typeface="Calibri" charset="0"/>
              </a:rPr>
              <a:t>the federal and the state.</a:t>
            </a:r>
            <a:endParaRPr lang="en-US" sz="2400" dirty="0">
              <a:latin typeface="Calibri" charset="0"/>
            </a:endParaRPr>
          </a:p>
        </p:txBody>
      </p:sp>
      <p:graphicFrame>
        <p:nvGraphicFramePr>
          <p:cNvPr id="2" name="Diagram 1"/>
          <p:cNvGraphicFramePr/>
          <p:nvPr>
            <p:extLst>
              <p:ext uri="{D42A27DB-BD31-4B8C-83A1-F6EECF244321}">
                <p14:modId xmlns:p14="http://schemas.microsoft.com/office/powerpoint/2010/main" val="1638892690"/>
              </p:ext>
            </p:extLst>
          </p:nvPr>
        </p:nvGraphicFramePr>
        <p:xfrm>
          <a:off x="4838700" y="1892300"/>
          <a:ext cx="4229100" cy="3441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2"/>
          <p:cNvSpPr>
            <a:spLocks noGrp="1"/>
          </p:cNvSpPr>
          <p:nvPr>
            <p:ph type="subTitle" idx="1"/>
          </p:nvPr>
        </p:nvSpPr>
        <p:spPr>
          <a:xfrm>
            <a:off x="1752600" y="990600"/>
            <a:ext cx="5715000" cy="3810000"/>
          </a:xfrm>
        </p:spPr>
        <p:txBody>
          <a:bodyPr/>
          <a:lstStyle/>
          <a:p>
            <a:pPr eaLnBrk="1" hangingPunct="1"/>
            <a:endParaRPr lang="en-US" b="1" u="sng" dirty="0">
              <a:solidFill>
                <a:srgbClr val="898989"/>
              </a:solidFill>
            </a:endParaRPr>
          </a:p>
          <a:p>
            <a:pPr eaLnBrk="1" hangingPunct="1"/>
            <a:r>
              <a:rPr lang="en-US" b="1" u="sng" dirty="0">
                <a:solidFill>
                  <a:srgbClr val="632523"/>
                </a:solidFill>
              </a:rPr>
              <a:t>What is a legal strategy?</a:t>
            </a:r>
          </a:p>
          <a:p>
            <a:pPr eaLnBrk="1" hangingPunct="1"/>
            <a:r>
              <a:rPr lang="en-US" dirty="0" smtClean="0">
                <a:solidFill>
                  <a:schemeClr val="tx1"/>
                </a:solidFill>
              </a:rPr>
              <a:t>A method of bringing about change through the courts. </a:t>
            </a:r>
          </a:p>
          <a:p>
            <a:pPr eaLnBrk="1" hangingPunct="1"/>
            <a:endParaRPr lang="en-US" dirty="0">
              <a:solidFill>
                <a:schemeClr val="tx1"/>
              </a:solidFill>
            </a:endParaRPr>
          </a:p>
          <a:p>
            <a:pPr eaLnBrk="1" hangingPunct="1"/>
            <a:r>
              <a:rPr lang="en-US" dirty="0" smtClean="0">
                <a:solidFill>
                  <a:schemeClr val="tx1"/>
                </a:solidFill>
              </a:rPr>
              <a:t> Courts can throw out bad laws and make people do the right thing even if they don’t want to.</a:t>
            </a:r>
            <a:endParaRPr lang="en-US" dirty="0">
              <a:solidFill>
                <a:srgbClr val="898989"/>
              </a:solidFill>
            </a:endParaRPr>
          </a:p>
        </p:txBody>
      </p:sp>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685800"/>
            <a:ext cx="8229600" cy="5440363"/>
          </a:xfrm>
        </p:spPr>
        <p:txBody>
          <a:bodyPr/>
          <a:lstStyle/>
          <a:p>
            <a:pPr eaLnBrk="1" hangingPunct="1">
              <a:buFont typeface="Arial" charset="0"/>
              <a:buNone/>
            </a:pPr>
            <a:endParaRPr lang="en-US" dirty="0"/>
          </a:p>
          <a:p>
            <a:pPr eaLnBrk="1" hangingPunct="1">
              <a:buFont typeface="Arial" charset="0"/>
              <a:buNone/>
            </a:pPr>
            <a:endParaRPr lang="en-US" dirty="0"/>
          </a:p>
        </p:txBody>
      </p:sp>
      <p:sp>
        <p:nvSpPr>
          <p:cNvPr id="9219" name="Rectangle 3"/>
          <p:cNvSpPr>
            <a:spLocks noChangeArrowheads="1"/>
          </p:cNvSpPr>
          <p:nvPr/>
        </p:nvSpPr>
        <p:spPr bwMode="auto">
          <a:xfrm>
            <a:off x="381000" y="533400"/>
            <a:ext cx="8305800" cy="5108575"/>
          </a:xfrm>
          <a:prstGeom prst="rect">
            <a:avLst/>
          </a:prstGeom>
          <a:noFill/>
          <a:ln w="9525">
            <a:noFill/>
            <a:miter lim="800000"/>
            <a:headEnd/>
            <a:tailEnd/>
          </a:ln>
        </p:spPr>
        <p:txBody>
          <a:bodyPr>
            <a:prstTxWarp prst="textNoShape">
              <a:avLst/>
            </a:prstTxWarp>
            <a:spAutoFit/>
          </a:bodyPr>
          <a:lstStyle/>
          <a:p>
            <a:pPr algn="ctr"/>
            <a:r>
              <a:rPr lang="en-US" sz="4000" i="1" dirty="0">
                <a:latin typeface="Calibri" charset="0"/>
              </a:rPr>
              <a:t>Plessy</a:t>
            </a:r>
            <a:r>
              <a:rPr lang="en-US" sz="4000" i="1" dirty="0">
                <a:latin typeface="Calibri" charset="0"/>
              </a:rPr>
              <a:t> v. Ferguson</a:t>
            </a:r>
            <a:r>
              <a:rPr lang="en-US" sz="4000" dirty="0">
                <a:latin typeface="Calibri" charset="0"/>
              </a:rPr>
              <a:t> (1896)</a:t>
            </a:r>
          </a:p>
          <a:p>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a:p>
            <a:pPr algn="ctr"/>
            <a:endParaRPr lang="en-US" sz="2800" dirty="0">
              <a:latin typeface="Calibri" charset="0"/>
            </a:endParaRPr>
          </a:p>
          <a:p>
            <a:pPr algn="ctr"/>
            <a:endParaRPr lang="en-US" sz="2800" dirty="0">
              <a:latin typeface="Calibri" charset="0"/>
            </a:endParaRPr>
          </a:p>
          <a:p>
            <a:pPr algn="ctr"/>
            <a:endParaRPr lang="en-US" sz="2800" dirty="0">
              <a:latin typeface="Calibri" charset="0"/>
            </a:endParaRPr>
          </a:p>
          <a:p>
            <a:pPr algn="ctr"/>
            <a:endParaRPr lang="en-US" sz="2800" dirty="0">
              <a:latin typeface="Calibri" charset="0"/>
            </a:endParaRPr>
          </a:p>
          <a:p>
            <a:pPr algn="ctr"/>
            <a:r>
              <a:rPr lang="en-US" sz="2800" dirty="0">
                <a:latin typeface="Calibri" charset="0"/>
              </a:rPr>
              <a:t>The U.S. Supreme Court decided a law mandating separate but equal accommodations for blacks and whites was constitutional. </a:t>
            </a:r>
          </a:p>
        </p:txBody>
      </p:sp>
      <p:pic>
        <p:nvPicPr>
          <p:cNvPr id="21506" name="Picture 2" descr="http://www.ferris.edu/jimcrow/links/misclink/plessy/schoolroom.jpg"/>
          <p:cNvPicPr>
            <a:picLocks noChangeAspect="1" noChangeArrowheads="1"/>
          </p:cNvPicPr>
          <p:nvPr/>
        </p:nvPicPr>
        <p:blipFill>
          <a:blip r:embed="rId3" cstate="print"/>
          <a:srcRect/>
          <a:stretch>
            <a:fillRect/>
          </a:stretch>
        </p:blipFill>
        <p:spPr bwMode="auto">
          <a:xfrm>
            <a:off x="2819400" y="1447800"/>
            <a:ext cx="3616271" cy="2438400"/>
          </a:xfrm>
          <a:prstGeom prst="rect">
            <a:avLst/>
          </a:prstGeom>
          <a:noFill/>
          <a:effectLst>
            <a:glow rad="139700">
              <a:schemeClr val="accent2">
                <a:satMod val="175000"/>
                <a:alpha val="40000"/>
              </a:schemeClr>
            </a:glow>
          </a:effectLst>
        </p:spPr>
      </p:pic>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0"/>
            <a:ext cx="8229600" cy="1143000"/>
          </a:xfrm>
        </p:spPr>
        <p:txBody>
          <a:bodyPr/>
          <a:lstStyle/>
          <a:p>
            <a:pPr eaLnBrk="1" hangingPunct="1"/>
            <a:r>
              <a:rPr lang="en-US" u="sng" dirty="0"/>
              <a:t>Civil Rights Activist Group</a:t>
            </a:r>
          </a:p>
        </p:txBody>
      </p:sp>
      <p:pic>
        <p:nvPicPr>
          <p:cNvPr id="29698" name="Picture 2" descr="http://t1.gstatic.com/images?q=tbn:868RCBtDQ0q7rM:http://blackchristiannews.com/news/images/naacp-2.jpg">
            <a:hlinkClick r:id="rId3"/>
          </p:cNvPr>
          <p:cNvPicPr>
            <a:picLocks noChangeAspect="1" noChangeArrowheads="1"/>
          </p:cNvPicPr>
          <p:nvPr/>
        </p:nvPicPr>
        <p:blipFill>
          <a:blip r:embed="rId4" cstate="print"/>
          <a:srcRect/>
          <a:stretch>
            <a:fillRect/>
          </a:stretch>
        </p:blipFill>
        <p:spPr bwMode="auto">
          <a:xfrm>
            <a:off x="2514600" y="1524000"/>
            <a:ext cx="3886200" cy="4406677"/>
          </a:xfrm>
          <a:prstGeom prst="rect">
            <a:avLst/>
          </a:prstGeom>
          <a:noFill/>
          <a:effectLst>
            <a:glow rad="228600">
              <a:schemeClr val="accent2">
                <a:satMod val="175000"/>
                <a:alpha val="40000"/>
              </a:schemeClr>
            </a:glow>
          </a:effectLst>
        </p:spPr>
      </p:pic>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Brown vs. Board of Education</a:t>
            </a:r>
            <a:endParaRPr lang="en-US" dirty="0"/>
          </a:p>
        </p:txBody>
      </p:sp>
      <p:sp>
        <p:nvSpPr>
          <p:cNvPr id="2" name="Footer Placeholder 1"/>
          <p:cNvSpPr>
            <a:spLocks noGrp="1"/>
          </p:cNvSpPr>
          <p:nvPr>
            <p:ph type="ftr" sz="quarter" idx="11"/>
          </p:nvPr>
        </p:nvSpPr>
        <p:spPr/>
        <p:txBody>
          <a:bodyPr/>
          <a:lstStyle/>
          <a:p>
            <a:pPr>
              <a:defRPr/>
            </a:pPr>
            <a:r>
              <a:rPr lang="en-US" dirty="0" smtClean="0"/>
              <a:t>© PIH Network, 2011.</a:t>
            </a:r>
            <a:endParaRPr lang="en-US" dirty="0"/>
          </a:p>
        </p:txBody>
      </p:sp>
      <p:pic>
        <p:nvPicPr>
          <p:cNvPr id="4" name="Legal_Brown_IntroCli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55750" y="1600200"/>
            <a:ext cx="6034088" cy="4525963"/>
          </a:xfr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1173</TotalTime>
  <Words>3088</Words>
  <Application>Microsoft Macintosh PowerPoint</Application>
  <PresentationFormat>On-screen Show (4:3)</PresentationFormat>
  <Paragraphs>209</Paragraphs>
  <Slides>20</Slides>
  <Notes>20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CQ: What was the best way to stop discrimination in Alabama during the 1950s and 1960s?</vt:lpstr>
      <vt:lpstr>Comparing Schools</vt:lpstr>
      <vt:lpstr>Read Linda Brown Incident </vt:lpstr>
      <vt:lpstr>PowerPoint Presentation</vt:lpstr>
      <vt:lpstr>PowerPoint Presentation</vt:lpstr>
      <vt:lpstr>PowerPoint Presentation</vt:lpstr>
      <vt:lpstr>PowerPoint Presentation</vt:lpstr>
      <vt:lpstr>Civil Rights Activist Group</vt:lpstr>
      <vt:lpstr>Brown vs. Board of Education</vt:lpstr>
      <vt:lpstr>Response Group Activity 1</vt:lpstr>
      <vt:lpstr>Response Group 1 Debriefing</vt:lpstr>
      <vt:lpstr>Successful Integration?</vt:lpstr>
      <vt:lpstr>Examples in which the legal system worked slowly  Little Rock Nine Ole Miss University of Alabama</vt:lpstr>
      <vt:lpstr>Central High School 1957</vt:lpstr>
      <vt:lpstr>Elizabeth Eckford</vt:lpstr>
      <vt:lpstr>James Meredith </vt:lpstr>
      <vt:lpstr>Autherine Lucy</vt:lpstr>
      <vt:lpstr>Successful Integration</vt:lpstr>
      <vt:lpstr>PowerPoint Presentation</vt:lpstr>
      <vt:lpstr>Response Group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Legal Strategy the best way to stop discrimination in Alabama?</dc:title>
  <dc:creator>kingje</dc:creator>
  <cp:lastModifiedBy>James Howell</cp:lastModifiedBy>
  <cp:revision>112</cp:revision>
  <cp:lastPrinted>2010-10-13T19:23:44Z</cp:lastPrinted>
  <dcterms:created xsi:type="dcterms:W3CDTF">2010-10-13T19:21:49Z</dcterms:created>
  <dcterms:modified xsi:type="dcterms:W3CDTF">2011-06-09T21:46:23Z</dcterms:modified>
</cp:coreProperties>
</file>