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79" r:id="rId2"/>
    <p:sldId id="259" r:id="rId3"/>
    <p:sldId id="262" r:id="rId4"/>
    <p:sldId id="280" r:id="rId5"/>
    <p:sldId id="281" r:id="rId6"/>
    <p:sldId id="283" r:id="rId7"/>
    <p:sldId id="282" r:id="rId8"/>
    <p:sldId id="284" r:id="rId9"/>
    <p:sldId id="287" r:id="rId10"/>
    <p:sldId id="286" r:id="rId11"/>
    <p:sldId id="285" r:id="rId12"/>
    <p:sldId id="288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24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EFB47-89BA-6446-BBCD-C2DD6C034427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208D4-F7B7-1440-B9BE-04B59892E4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13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29575-0D01-CC4C-BE0F-B124D50003D7}" type="slidenum">
              <a:rPr lang="en-US">
                <a:latin typeface="Times" pitchFamily="-111" charset="0"/>
              </a:rPr>
              <a:pPr/>
              <a:t>1</a:t>
            </a:fld>
            <a:endParaRPr lang="en-US">
              <a:latin typeface="Times" pitchFamily="-111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957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313C19-A467-9445-B7CA-59315AEE71F0}" type="slidenum">
              <a:rPr lang="en-US"/>
              <a:pPr/>
              <a:t>13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 smtClean="0"/>
              <a:t>Most prominent</a:t>
            </a:r>
            <a:r>
              <a:rPr lang="en-US" baseline="0" dirty="0" smtClean="0"/>
              <a:t> in this strategy are #2 and #3 – tried to make the basic questions facing the continental congress personal and relevant to students – empathy</a:t>
            </a:r>
          </a:p>
          <a:p>
            <a:endParaRPr lang="en-US" baseline="0" dirty="0" smtClean="0"/>
          </a:p>
          <a:p>
            <a:r>
              <a:rPr lang="en-US" baseline="0" dirty="0" smtClean="0"/>
              <a:t>Multiple intelligences – video, visual, text, watching peers get up to be interviewed, etc.  Also, multiple perspectives on </a:t>
            </a:r>
            <a:r>
              <a:rPr lang="en-US" baseline="0" smtClean="0"/>
              <a:t>the important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74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E5C7-88AA-924C-9EFA-A51A15421F59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A61C-5C5F-954F-BEF8-FB97A665C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066800" y="685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FCD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4800" y="1639888"/>
            <a:ext cx="8610600" cy="470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endParaRPr lang="en-US" sz="3600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pPr algn="ctr"/>
            <a:r>
              <a:rPr lang="en-US" sz="3600" dirty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Topic</a:t>
            </a:r>
            <a:r>
              <a:rPr lang="en-US" sz="3600" dirty="0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 7:</a:t>
            </a: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Impact of “civilization” policy of Washington and Jefferson</a:t>
            </a: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on Creek Indians</a:t>
            </a:r>
          </a:p>
          <a:p>
            <a:pPr algn="ctr"/>
            <a:r>
              <a:rPr lang="en-US" sz="36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 </a:t>
            </a:r>
            <a:endParaRPr lang="en-US" sz="3600" dirty="0">
              <a:solidFill>
                <a:srgbClr val="0000FF"/>
              </a:solidFill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pPr algn="ctr"/>
            <a:r>
              <a:rPr lang="en-US" sz="2800" dirty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Establishing Foundational </a:t>
            </a:r>
            <a:r>
              <a:rPr lang="en-US" sz="28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Knowledge and Empathy:</a:t>
            </a:r>
          </a:p>
          <a:p>
            <a:pPr algn="ctr"/>
            <a:r>
              <a:rPr lang="en-US" sz="28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Empathetic Role Play</a:t>
            </a:r>
          </a:p>
          <a:p>
            <a:pPr algn="ctr"/>
            <a:r>
              <a:rPr lang="en-US" sz="2800" dirty="0" smtClean="0">
                <a:solidFill>
                  <a:srgbClr val="0000FF"/>
                </a:solidFill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  </a:t>
            </a:r>
          </a:p>
          <a:p>
            <a:pPr algn="ctr"/>
            <a:endParaRPr lang="en-US" sz="2800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42900" y="296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Times" pitchFamily="-110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1558636"/>
            <a:ext cx="490571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u="sng" dirty="0" smtClean="0">
                <a:solidFill>
                  <a:srgbClr val="000090"/>
                </a:solidFill>
                <a:latin typeface="Arial" pitchFamily="-110" charset="0"/>
              </a:rPr>
              <a:t>Hawkins and the Creeks</a:t>
            </a:r>
            <a:endParaRPr lang="en-US" sz="2800" dirty="0" smtClean="0">
              <a:solidFill>
                <a:srgbClr val="000090"/>
              </a:solidFill>
              <a:latin typeface="Arial" pitchFamily="-110" charset="0"/>
            </a:endParaRPr>
          </a:p>
          <a:p>
            <a:pPr eaLnBrk="0" hangingPunct="0"/>
            <a:endParaRPr lang="en-US" dirty="0" smtClean="0">
              <a:latin typeface="Arial" pitchFamily="-110" charset="0"/>
            </a:endParaRPr>
          </a:p>
          <a:p>
            <a:pPr eaLnBrk="0" hangingPunct="0"/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0" hangingPunct="0"/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endParaRPr lang="en-US" sz="2000" i="1" dirty="0">
              <a:solidFill>
                <a:schemeClr val="accent1"/>
              </a:solidFill>
              <a:latin typeface="Arial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9" name="Picture 5" descr="logo-pihnet.gif                                                000147A4&#10;Hard Drive                     BB679FC9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 descr="Hawkins and Creek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550" y="2441864"/>
            <a:ext cx="4914900" cy="368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42900" y="296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Times" pitchFamily="-110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1981200"/>
            <a:ext cx="7477788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u="sng" dirty="0" smtClean="0">
                <a:solidFill>
                  <a:srgbClr val="000090"/>
                </a:solidFill>
                <a:latin typeface="Arial" pitchFamily="-110" charset="0"/>
              </a:rPr>
              <a:t>Historical Dilemma</a:t>
            </a:r>
            <a:endParaRPr lang="en-US" sz="2800" dirty="0" smtClean="0">
              <a:solidFill>
                <a:srgbClr val="000090"/>
              </a:solidFill>
              <a:latin typeface="Arial" pitchFamily="-110" charset="0"/>
            </a:endParaRPr>
          </a:p>
          <a:p>
            <a:pPr eaLnBrk="0" hangingPunct="0"/>
            <a:endParaRPr lang="en-US" dirty="0" smtClean="0">
              <a:latin typeface="Arial" pitchFamily="-110" charset="0"/>
            </a:endParaRPr>
          </a:p>
          <a:p>
            <a:pPr eaLnBrk="0" hangingPunct="0"/>
            <a:r>
              <a:rPr lang="en-US" b="1" dirty="0">
                <a:latin typeface="Arial" pitchFamily="-110" charset="0"/>
              </a:rPr>
              <a:t>Central Question</a:t>
            </a:r>
            <a:r>
              <a:rPr lang="en-US" dirty="0">
                <a:latin typeface="Arial" pitchFamily="-110" charset="0"/>
              </a:rPr>
              <a:t>:</a:t>
            </a:r>
            <a:r>
              <a:rPr lang="en-US" dirty="0" smtClean="0">
                <a:latin typeface="Arial" pitchFamily="-110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Will “civilization” promote our general welfare?</a:t>
            </a:r>
          </a:p>
          <a:p>
            <a:pPr eaLnBrk="0" hangingPunct="0"/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0" hangingPunct="0"/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Confederation </a:t>
            </a:r>
            <a:r>
              <a:rPr lang="en-US" sz="2000" smtClean="0">
                <a:latin typeface="Arial" pitchFamily="-110" charset="0"/>
                <a:ea typeface="Arial" pitchFamily="-110" charset="0"/>
                <a:cs typeface="Arial" pitchFamily="-110" charset="0"/>
              </a:rPr>
              <a:t>Meeting:</a:t>
            </a:r>
          </a:p>
          <a:p>
            <a:pPr eaLnBrk="0" hangingPunct="0"/>
            <a:endParaRPr lang="en-US" sz="200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lang="en-US" sz="2000" i="1" dirty="0" smtClean="0"/>
              <a:t>What are the potential benefits of this policy for our people?</a:t>
            </a:r>
            <a:br>
              <a:rPr lang="en-US" sz="2000" i="1" dirty="0" smtClean="0"/>
            </a:br>
            <a:endParaRPr lang="en-US" sz="2000" i="1" dirty="0" smtClean="0"/>
          </a:p>
          <a:p>
            <a:pPr marL="457200" indent="-457200" eaLnBrk="0" hangingPunct="0">
              <a:buFont typeface="+mj-lt"/>
              <a:buAutoNum type="arabicPeriod"/>
            </a:pPr>
            <a:r>
              <a:rPr lang="en-US" sz="2000" i="1" dirty="0" smtClean="0"/>
              <a:t>What are the potential damages for our way of life? </a:t>
            </a:r>
            <a:endParaRPr lang="en-US" sz="2000" i="1" dirty="0">
              <a:latin typeface="Arial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9" name="Picture 5" descr="logo-pihnet.gif                                                000147A4&#10;Hard Drive                     BB679FC9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42900" y="296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Times" pitchFamily="-110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1981200"/>
            <a:ext cx="7717527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u="sng" dirty="0" smtClean="0">
                <a:solidFill>
                  <a:srgbClr val="000090"/>
                </a:solidFill>
                <a:latin typeface="Arial" pitchFamily="-110" charset="0"/>
              </a:rPr>
              <a:t>Persuasive Billboard</a:t>
            </a:r>
            <a:endParaRPr lang="en-US" sz="2800" dirty="0" smtClean="0">
              <a:solidFill>
                <a:srgbClr val="000090"/>
              </a:solidFill>
              <a:latin typeface="Arial" pitchFamily="-110" charset="0"/>
            </a:endParaRPr>
          </a:p>
          <a:p>
            <a:pPr eaLnBrk="0" hangingPunct="0"/>
            <a:endParaRPr lang="en-US" dirty="0" smtClean="0">
              <a:latin typeface="Arial" pitchFamily="-110" charset="0"/>
            </a:endParaRPr>
          </a:p>
          <a:p>
            <a:pPr eaLnBrk="0" hangingPunct="0"/>
            <a:r>
              <a:rPr lang="en-US" b="1" dirty="0">
                <a:latin typeface="Arial" pitchFamily="-110" charset="0"/>
              </a:rPr>
              <a:t>Central Question</a:t>
            </a:r>
            <a:r>
              <a:rPr lang="en-US" dirty="0">
                <a:latin typeface="Arial" pitchFamily="-110" charset="0"/>
              </a:rPr>
              <a:t>:</a:t>
            </a:r>
            <a:r>
              <a:rPr lang="en-US" dirty="0" smtClean="0">
                <a:latin typeface="Arial" pitchFamily="-110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Will “civilization” promote our general welfare?</a:t>
            </a:r>
          </a:p>
          <a:p>
            <a:pPr eaLnBrk="0" hangingPunct="0"/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0" hangingPunct="0"/>
            <a:r>
              <a:rPr lang="en-US" sz="2000" i="1" dirty="0" smtClean="0"/>
              <a:t>Make a persuasive billboard either supporting or rejecting</a:t>
            </a:r>
            <a:br>
              <a:rPr lang="en-US" sz="2000" i="1" dirty="0" smtClean="0"/>
            </a:br>
            <a:r>
              <a:rPr lang="en-US" sz="2000" i="1" dirty="0" smtClean="0"/>
              <a:t>President Washington’s “civilization” policy.  Convince us what to do.</a:t>
            </a:r>
            <a:endParaRPr lang="en-US" sz="2000" i="1" dirty="0">
              <a:latin typeface="Arial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9" name="Picture 5" descr="logo-pihnet.gif                                                000147A4&#10;Hard Drive                     BB679FC9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1066800" y="685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609600" y="1524000"/>
            <a:ext cx="6827838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2800" b="1" i="1" u="sng" dirty="0">
                <a:solidFill>
                  <a:srgbClr val="0000FF"/>
                </a:solidFill>
                <a:latin typeface="Arial" pitchFamily="-111" charset="0"/>
              </a:rPr>
              <a:t>PIH Curriculum Design Principles</a:t>
            </a:r>
            <a:endParaRPr lang="en-US" sz="2800" b="1" i="1" dirty="0">
              <a:solidFill>
                <a:srgbClr val="0000FF"/>
              </a:solidFill>
              <a:latin typeface="Arial" pitchFamily="-111" charset="0"/>
            </a:endParaRPr>
          </a:p>
          <a:p>
            <a:pPr marL="457200" indent="-457200"/>
            <a:endParaRPr lang="en-US" sz="2800" dirty="0">
              <a:latin typeface="Arial" pitchFamily="-111" charset="0"/>
            </a:endParaRPr>
          </a:p>
          <a:p>
            <a:pPr marL="457200" indent="-457200">
              <a:buFont typeface="Times" pitchFamily="-111" charset="0"/>
              <a:buAutoNum type="arabicPeriod"/>
            </a:pPr>
            <a:r>
              <a:rPr lang="en-US" dirty="0" err="1">
                <a:latin typeface="Arial" pitchFamily="-111" charset="0"/>
              </a:rPr>
              <a:t>Scaffolded</a:t>
            </a:r>
            <a:r>
              <a:rPr lang="en-US" dirty="0">
                <a:latin typeface="Arial" pitchFamily="-111" charset="0"/>
              </a:rPr>
              <a:t> Instruction</a:t>
            </a:r>
          </a:p>
          <a:p>
            <a:pPr marL="457200" indent="-457200">
              <a:buFont typeface="Times" pitchFamily="-111" charset="0"/>
              <a:buAutoNum type="arabicPeriod"/>
            </a:pPr>
            <a:endParaRPr lang="en-US" dirty="0">
              <a:latin typeface="Arial" pitchFamily="-111" charset="0"/>
            </a:endParaRPr>
          </a:p>
          <a:p>
            <a:pPr marL="457200" indent="-457200">
              <a:buFont typeface="Times" pitchFamily="-111" charset="0"/>
              <a:buAutoNum type="arabicPeriod"/>
            </a:pPr>
            <a:r>
              <a:rPr lang="en-US" dirty="0">
                <a:latin typeface="Arial" pitchFamily="-111" charset="0"/>
              </a:rPr>
              <a:t>Authenticity</a:t>
            </a:r>
          </a:p>
          <a:p>
            <a:pPr marL="457200" indent="-457200">
              <a:buFont typeface="Times" pitchFamily="-111" charset="0"/>
              <a:buAutoNum type="arabicPeriod"/>
            </a:pPr>
            <a:endParaRPr lang="en-US" dirty="0">
              <a:latin typeface="Arial" pitchFamily="-111" charset="0"/>
            </a:endParaRPr>
          </a:p>
          <a:p>
            <a:pPr marL="457200" indent="-457200">
              <a:buFont typeface="Times" pitchFamily="-111" charset="0"/>
              <a:buAutoNum type="arabicPeriod"/>
            </a:pPr>
            <a:r>
              <a:rPr lang="en-US" dirty="0">
                <a:latin typeface="Arial" pitchFamily="-111" charset="0"/>
              </a:rPr>
              <a:t>Multiple Intelligences </a:t>
            </a:r>
          </a:p>
          <a:p>
            <a:pPr marL="457200" indent="-457200">
              <a:buFont typeface="Times" pitchFamily="-111" charset="0"/>
              <a:buAutoNum type="arabicPeriod"/>
            </a:pPr>
            <a:endParaRPr lang="en-US" dirty="0">
              <a:latin typeface="Arial" pitchFamily="-111" charset="0"/>
            </a:endParaRPr>
          </a:p>
          <a:p>
            <a:pPr marL="457200" indent="-457200">
              <a:buFont typeface="Times" pitchFamily="-111" charset="0"/>
              <a:buAutoNum type="arabicPeriod"/>
            </a:pPr>
            <a:r>
              <a:rPr lang="en-US" dirty="0">
                <a:latin typeface="Arial" pitchFamily="-111" charset="0"/>
              </a:rPr>
              <a:t>Effective Collaboration</a:t>
            </a:r>
          </a:p>
          <a:p>
            <a:pPr marL="457200" indent="-457200">
              <a:buFont typeface="Times" pitchFamily="-111" charset="0"/>
              <a:buAutoNum type="arabicPeriod"/>
            </a:pPr>
            <a:endParaRPr lang="en-US" dirty="0">
              <a:latin typeface="Arial" pitchFamily="-111" charset="0"/>
            </a:endParaRPr>
          </a:p>
          <a:p>
            <a:pPr marL="457200" indent="-457200">
              <a:buFont typeface="Times" pitchFamily="-111" charset="0"/>
              <a:buAutoNum type="arabicPeriod"/>
            </a:pPr>
            <a:endParaRPr lang="en-US" dirty="0">
              <a:latin typeface="Arial" pitchFamily="-111" charset="0"/>
            </a:endParaRP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40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</p:spPr>
      </p:pic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42900" y="296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Times" pitchFamily="-110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1981200"/>
            <a:ext cx="7781842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u="sng" dirty="0" smtClean="0">
                <a:solidFill>
                  <a:srgbClr val="000090"/>
                </a:solidFill>
                <a:latin typeface="Arial" pitchFamily="-110" charset="0"/>
              </a:rPr>
              <a:t>Establishing Foundational Knowledge</a:t>
            </a:r>
          </a:p>
          <a:p>
            <a:pPr eaLnBrk="0" hangingPunct="0"/>
            <a:r>
              <a:rPr lang="en-US" sz="2800" b="1" i="1" dirty="0" smtClean="0">
                <a:solidFill>
                  <a:srgbClr val="000090"/>
                </a:solidFill>
                <a:latin typeface="Arial" pitchFamily="-110" charset="0"/>
              </a:rPr>
              <a:t>Empathetic Role Play</a:t>
            </a:r>
            <a:endParaRPr lang="en-US" sz="2800" dirty="0" smtClean="0">
              <a:solidFill>
                <a:srgbClr val="000090"/>
              </a:solidFill>
              <a:latin typeface="Arial" pitchFamily="-110" charset="0"/>
            </a:endParaRPr>
          </a:p>
          <a:p>
            <a:pPr eaLnBrk="0" hangingPunct="0"/>
            <a:endParaRPr lang="en-US" sz="2800" dirty="0">
              <a:latin typeface="Arial" pitchFamily="-110" charset="0"/>
            </a:endParaRPr>
          </a:p>
          <a:p>
            <a:pPr eaLnBrk="0" hangingPunct="0"/>
            <a:r>
              <a:rPr lang="en-US" b="1" dirty="0">
                <a:latin typeface="Arial" pitchFamily="-110" charset="0"/>
              </a:rPr>
              <a:t>Topic:</a:t>
            </a:r>
            <a:r>
              <a:rPr lang="en-US" dirty="0" smtClean="0">
                <a:latin typeface="Arial" pitchFamily="-110" charset="0"/>
              </a:rPr>
              <a:t> “Civilization” policy of Washington and Jefferson and Creek Indians</a:t>
            </a:r>
          </a:p>
          <a:p>
            <a:pPr eaLnBrk="0" hangingPunct="0"/>
            <a:endParaRPr lang="en-US" dirty="0">
              <a:latin typeface="Arial" pitchFamily="-110" charset="0"/>
            </a:endParaRPr>
          </a:p>
          <a:p>
            <a:pPr eaLnBrk="0" hangingPunct="0"/>
            <a:r>
              <a:rPr lang="en-US" b="1" dirty="0">
                <a:latin typeface="Arial" pitchFamily="-110" charset="0"/>
              </a:rPr>
              <a:t>Central Question</a:t>
            </a:r>
            <a:r>
              <a:rPr lang="en-US" dirty="0">
                <a:latin typeface="Arial" pitchFamily="-110" charset="0"/>
              </a:rPr>
              <a:t>:</a:t>
            </a:r>
            <a:r>
              <a:rPr lang="en-US" dirty="0" smtClean="0">
                <a:latin typeface="Arial" pitchFamily="-110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Will “civilization” lead to our general welfare?</a:t>
            </a:r>
          </a:p>
          <a:p>
            <a:pPr eaLnBrk="0" hangingPunct="0"/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endParaRPr lang="en-US" sz="2000" i="1" dirty="0">
              <a:solidFill>
                <a:schemeClr val="accent1"/>
              </a:solidFill>
              <a:latin typeface="Arial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9" name="Picture 5" descr="logo-pihnet.gif                                                000147A4&#10;Hard Drive                     BB679FC9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636" y="738909"/>
            <a:ext cx="4225637" cy="5334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Creek Culture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Family:  Matrilineal Structure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Compound:  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Matriarch/husband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Unmarried children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Married daughters/husbands &amp; children 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Land owned by woman’s family</a:t>
            </a:r>
          </a:p>
          <a:p>
            <a:endParaRPr lang="en-US" dirty="0"/>
          </a:p>
        </p:txBody>
      </p:sp>
      <p:pic>
        <p:nvPicPr>
          <p:cNvPr id="8" name="Picture 7" descr="Creek Hou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814" y="1604818"/>
            <a:ext cx="3436794" cy="2805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1273" y="738909"/>
            <a:ext cx="4225637" cy="5334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Gender Roles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Men: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Council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Hunting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Warfare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Communal buildings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Women: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Farming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Children/elderly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Cook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Domestic tools</a:t>
            </a:r>
          </a:p>
        </p:txBody>
      </p:sp>
      <p:pic>
        <p:nvPicPr>
          <p:cNvPr id="4" name="Picture 3" descr="Creek m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431" y="508000"/>
            <a:ext cx="3279371" cy="6072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636" y="738909"/>
            <a:ext cx="3117273" cy="5334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Land/Town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Land owned by village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Council divides land for clans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Towns surrounded communal cropland and hunting land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A – winter/hot house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B – town square</a:t>
            </a:r>
          </a:p>
          <a:p>
            <a:pPr algn="l">
              <a:buFont typeface="Arial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  C – ball court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reek Town Layou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641" y="1287318"/>
            <a:ext cx="4914900" cy="368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636" y="738909"/>
            <a:ext cx="3117273" cy="5334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Government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Council meeting mornings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err="1" smtClean="0">
                <a:solidFill>
                  <a:schemeClr val="tx1"/>
                </a:solidFill>
              </a:rPr>
              <a:t>Mico</a:t>
            </a:r>
            <a:r>
              <a:rPr lang="en-US" sz="2400" dirty="0" smtClean="0">
                <a:solidFill>
                  <a:schemeClr val="tx1"/>
                </a:solidFill>
              </a:rPr>
              <a:t> – chief – speaks for village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No enforcement power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Talk until consensus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reek Town Layou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2641" y="1287318"/>
            <a:ext cx="4914900" cy="368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6818" y="738909"/>
            <a:ext cx="2690092" cy="5334000"/>
          </a:xfrm>
        </p:spPr>
        <p:txBody>
          <a:bodyPr/>
          <a:lstStyle/>
          <a:p>
            <a:r>
              <a:rPr lang="en-US" dirty="0" smtClean="0">
                <a:solidFill>
                  <a:srgbClr val="000090"/>
                </a:solidFill>
              </a:rPr>
              <a:t>Religion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Great Creator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  <a:p>
            <a:pPr algn="l"/>
            <a:r>
              <a:rPr lang="en-US" sz="2400" dirty="0" smtClean="0">
                <a:solidFill>
                  <a:srgbClr val="000000"/>
                </a:solidFill>
              </a:rPr>
              <a:t>Spirits of universe</a:t>
            </a:r>
          </a:p>
          <a:p>
            <a:pPr algn="l"/>
            <a:endParaRPr 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6" name="Picture 5" descr="Creek Stickball pre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186" y="1402773"/>
            <a:ext cx="4914900" cy="368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636" y="738909"/>
            <a:ext cx="4606637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Trade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Commercial hunting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Deerskins for blankets, guns, ammunition, cloth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Spanish, French, English, then United States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Need to maintain hunting lands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Deer population diminishing</a:t>
            </a: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pPr algn="l"/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Creek flintl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318" y="1555750"/>
            <a:ext cx="2159000" cy="323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42900" y="2968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Times" pitchFamily="-110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85800" y="1981200"/>
            <a:ext cx="834963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b="1" u="sng" dirty="0" smtClean="0">
                <a:solidFill>
                  <a:srgbClr val="000090"/>
                </a:solidFill>
                <a:latin typeface="Arial" pitchFamily="-110" charset="0"/>
              </a:rPr>
              <a:t>Historical Dilemma</a:t>
            </a:r>
            <a:endParaRPr lang="en-US" sz="2800" dirty="0" smtClean="0">
              <a:solidFill>
                <a:srgbClr val="000090"/>
              </a:solidFill>
              <a:latin typeface="Arial" pitchFamily="-110" charset="0"/>
            </a:endParaRPr>
          </a:p>
          <a:p>
            <a:pPr eaLnBrk="0" hangingPunct="0"/>
            <a:endParaRPr lang="en-US" dirty="0" smtClean="0">
              <a:latin typeface="Arial" pitchFamily="-110" charset="0"/>
            </a:endParaRPr>
          </a:p>
          <a:p>
            <a:pPr eaLnBrk="0" hangingPunct="0"/>
            <a:r>
              <a:rPr lang="en-US" b="1" dirty="0">
                <a:latin typeface="Arial" pitchFamily="-110" charset="0"/>
              </a:rPr>
              <a:t>Central Question</a:t>
            </a:r>
            <a:r>
              <a:rPr lang="en-US" dirty="0">
                <a:latin typeface="Arial" pitchFamily="-110" charset="0"/>
              </a:rPr>
              <a:t>:</a:t>
            </a:r>
            <a:r>
              <a:rPr lang="en-US" dirty="0" smtClean="0">
                <a:latin typeface="Arial" pitchFamily="-110" charset="0"/>
              </a:rPr>
              <a:t>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Will “civilization” promote our general welfare?</a:t>
            </a:r>
          </a:p>
          <a:p>
            <a:pPr eaLnBrk="0" hangingPunct="0"/>
            <a:endParaRPr lang="en-US" sz="2000" i="1" dirty="0" smtClean="0">
              <a:solidFill>
                <a:schemeClr val="accent1">
                  <a:lumMod val="75000"/>
                </a:schemeClr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eaLnBrk="0" hangingPunct="0"/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Council Meeting:</a:t>
            </a:r>
          </a:p>
          <a:p>
            <a:pPr marL="457200" indent="-457200" eaLnBrk="0" hangingPunct="0">
              <a:buFont typeface="+mj-lt"/>
              <a:buAutoNum type="arabicPeriod"/>
            </a:pPr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Read the letter outlining the “civilization” policy President</a:t>
            </a:r>
            <a:b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</a:br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Washington is proposing and fill in right side of chart – if we do what</a:t>
            </a:r>
            <a:b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</a:br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he proposes, how will our culture change?</a:t>
            </a:r>
            <a:b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</a:br>
            <a:endParaRPr lang="en-US" sz="2000" dirty="0" smtClean="0">
              <a:latin typeface="Arial" pitchFamily="-110" charset="0"/>
              <a:ea typeface="Arial" pitchFamily="-110" charset="0"/>
              <a:cs typeface="Arial" pitchFamily="-110" charset="0"/>
            </a:endParaRPr>
          </a:p>
          <a:p>
            <a:pPr marL="457200" indent="-457200" eaLnBrk="0" hangingPunct="0">
              <a:buFont typeface="+mj-lt"/>
              <a:buAutoNum type="arabicPeriod"/>
            </a:pPr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Prepare questions you want to ask Washington’s representative,</a:t>
            </a:r>
            <a:b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</a:br>
            <a:r>
              <a:rPr lang="en-US" sz="2000" dirty="0" smtClean="0">
                <a:latin typeface="Arial" pitchFamily="-110" charset="0"/>
                <a:ea typeface="Arial" pitchFamily="-110" charset="0"/>
                <a:cs typeface="Arial" pitchFamily="-110" charset="0"/>
              </a:rPr>
              <a:t>Benjamin Hawkins when he comes talk with our confederation.</a:t>
            </a:r>
          </a:p>
          <a:p>
            <a:pPr eaLnBrk="0" hangingPunct="0"/>
            <a:r>
              <a:rPr lang="en-US" sz="2000" i="1" dirty="0" smtClean="0">
                <a:solidFill>
                  <a:schemeClr val="accent1"/>
                </a:solidFill>
              </a:rPr>
              <a:t> </a:t>
            </a:r>
            <a:endParaRPr lang="en-US" sz="2000" i="1" dirty="0">
              <a:solidFill>
                <a:schemeClr val="accent1"/>
              </a:solidFill>
              <a:latin typeface="Arial" pitchFamily="-110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FF9CF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7109" name="Picture 5" descr="logo-pihnet.gif                                                000147A4&#10;Hard Drive                     BB679FC9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37338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19050">
            <a:solidFill>
              <a:srgbClr val="D2BB3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8975</TotalTime>
  <Words>348</Words>
  <Application>Microsoft Office PowerPoint</Application>
  <PresentationFormat>On-screen Show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Saye</dc:creator>
  <cp:lastModifiedBy>Microsoft account</cp:lastModifiedBy>
  <cp:revision>36</cp:revision>
  <dcterms:created xsi:type="dcterms:W3CDTF">2010-07-02T14:14:46Z</dcterms:created>
  <dcterms:modified xsi:type="dcterms:W3CDTF">2014-06-10T18:51:31Z</dcterms:modified>
</cp:coreProperties>
</file>