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8"/>
  </p:notesMasterIdLst>
  <p:sldIdLst>
    <p:sldId id="282" r:id="rId2"/>
    <p:sldId id="297" r:id="rId3"/>
    <p:sldId id="283" r:id="rId4"/>
    <p:sldId id="291" r:id="rId5"/>
    <p:sldId id="284" r:id="rId6"/>
    <p:sldId id="285" r:id="rId7"/>
    <p:sldId id="286" r:id="rId8"/>
    <p:sldId id="287" r:id="rId9"/>
    <p:sldId id="288" r:id="rId10"/>
    <p:sldId id="289" r:id="rId11"/>
    <p:sldId id="294" r:id="rId12"/>
    <p:sldId id="295" r:id="rId13"/>
    <p:sldId id="296" r:id="rId14"/>
    <p:sldId id="290" r:id="rId15"/>
    <p:sldId id="292" r:id="rId16"/>
    <p:sldId id="29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34" autoAdjust="0"/>
    <p:restoredTop sz="67758" autoAdjust="0"/>
  </p:normalViewPr>
  <p:slideViewPr>
    <p:cSldViewPr snapToGrid="0" snapToObjects="1">
      <p:cViewPr>
        <p:scale>
          <a:sx n="78" d="100"/>
          <a:sy n="78" d="100"/>
        </p:scale>
        <p:origin x="-65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0" d="100"/>
          <a:sy n="90" d="100"/>
        </p:scale>
        <p:origin x="-259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7527AC-DDBF-F846-A7DE-476D1164728D}" type="datetimeFigureOut">
              <a:rPr lang="en-US" smtClean="0"/>
              <a:t>10/31/2012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308A8E-C86C-F14B-9CAE-276BF7B4AC65}" type="slidenum">
              <a:rPr lang="en-US" smtClean="0"/>
              <a:t>‹#›</a:t>
            </a:fld>
            <a:endParaRPr lang="en-US" dirty="0"/>
          </a:p>
        </p:txBody>
      </p:sp>
    </p:spTree>
    <p:extLst>
      <p:ext uri="{BB962C8B-B14F-4D97-AF65-F5344CB8AC3E}">
        <p14:creationId xmlns:p14="http://schemas.microsoft.com/office/powerpoint/2010/main" val="8991203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DF2F7D2D-ED14-1E44-A987-DA08B000E99C}" type="slidenum">
              <a:rPr lang="en-US"/>
              <a:pPr/>
              <a:t>1</a:t>
            </a:fld>
            <a:endParaRPr lang="en-U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dirty="0">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DF2F7D2D-ED14-1E44-A987-DA08B000E99C}" type="slidenum">
              <a:rPr lang="en-US"/>
              <a:pPr/>
              <a:t>10</a:t>
            </a:fld>
            <a:endParaRPr lang="en-U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marL="0" indent="0">
              <a:buFont typeface="+mj-lt"/>
              <a:buNone/>
            </a:pPr>
            <a:r>
              <a:rPr lang="en-US" b="1" dirty="0" smtClean="0"/>
              <a:t>Discussion Questions: </a:t>
            </a:r>
          </a:p>
          <a:p>
            <a:pPr marL="228600" indent="-228600">
              <a:buFont typeface="+mj-lt"/>
              <a:buAutoNum type="arabicPeriod"/>
            </a:pPr>
            <a:r>
              <a:rPr lang="en-US" dirty="0" smtClean="0"/>
              <a:t>In what ways</a:t>
            </a:r>
            <a:r>
              <a:rPr lang="en-US" baseline="0" dirty="0" smtClean="0"/>
              <a:t> did machine politics serve democracy?</a:t>
            </a:r>
          </a:p>
          <a:p>
            <a:pPr marL="228600" indent="-228600">
              <a:buFont typeface="+mj-lt"/>
              <a:buAutoNum type="arabicPeriod"/>
            </a:pPr>
            <a:r>
              <a:rPr lang="en-US" baseline="0" dirty="0" smtClean="0"/>
              <a:t>Who are mugwumps?</a:t>
            </a:r>
          </a:p>
          <a:p>
            <a:pPr marL="228600" indent="-228600">
              <a:buFont typeface="+mj-lt"/>
              <a:buAutoNum type="arabicPeriod"/>
            </a:pPr>
            <a:r>
              <a:rPr lang="en-US" baseline="0" dirty="0" smtClean="0"/>
              <a:t>What is the immigrant lacking in terms of preparation for democratic life?</a:t>
            </a:r>
          </a:p>
          <a:p>
            <a:pPr marL="228600" indent="-228600">
              <a:buFont typeface="+mj-lt"/>
              <a:buAutoNum type="arabicPeriod"/>
            </a:pPr>
            <a:r>
              <a:rPr lang="en-US" baseline="0" dirty="0" smtClean="0"/>
              <a:t>How did the ward boss get the immigrant and laborer’s voice incorporated into government?</a:t>
            </a:r>
          </a:p>
          <a:p>
            <a:pPr marL="228600" indent="-228600">
              <a:buFont typeface="+mj-lt"/>
              <a:buAutoNum type="arabicPeriod"/>
            </a:pPr>
            <a:r>
              <a:rPr lang="en-US" baseline="0" dirty="0" smtClean="0"/>
              <a:t>What did they do with that power?  Whom did they serve?</a:t>
            </a:r>
          </a:p>
          <a:p>
            <a:pPr marL="228600" indent="-228600">
              <a:buFont typeface="+mj-lt"/>
              <a:buAutoNum type="arabicPeriod"/>
            </a:pPr>
            <a:r>
              <a:rPr lang="en-US" baseline="0" dirty="0" smtClean="0"/>
              <a:t>What criticisms emerged among Progressives of this political system?</a:t>
            </a:r>
          </a:p>
          <a:p>
            <a:pPr marL="228600" indent="-228600">
              <a:buFont typeface="+mj-lt"/>
              <a:buAutoNum type="arabicPeriod"/>
            </a:pPr>
            <a:endParaRPr lang="en-US" baseline="0" dirty="0" smtClean="0"/>
          </a:p>
          <a:p>
            <a:pPr marL="0" indent="0">
              <a:buFont typeface="+mj-lt"/>
              <a:buNone/>
            </a:pPr>
            <a:r>
              <a:rPr lang="en-US" b="1" baseline="0" dirty="0" smtClean="0"/>
              <a:t>Background:  </a:t>
            </a:r>
          </a:p>
          <a:p>
            <a:pPr marL="171450" indent="-171450">
              <a:buFont typeface="Arial"/>
              <a:buChar char="•"/>
            </a:pPr>
            <a:r>
              <a:rPr lang="en-US" baseline="0" dirty="0" smtClean="0"/>
              <a:t>Tammany Hall was the Political organization of the Democratic Party: provided patronage to immigrants and voters:  e.g., coal, place to live, a job, speak for someone at a trial, help gain citizenship.</a:t>
            </a:r>
          </a:p>
          <a:p>
            <a:pPr marL="171450" indent="-171450">
              <a:buFont typeface="Arial"/>
              <a:buChar char="•"/>
            </a:pPr>
            <a:r>
              <a:rPr lang="en-US" baseline="0" dirty="0" smtClean="0"/>
              <a:t>Voter owed his vote to the Ward Boss.</a:t>
            </a:r>
          </a:p>
          <a:p>
            <a:pPr marL="171450" indent="-171450">
              <a:buFont typeface="Arial"/>
              <a:buChar char="•"/>
            </a:pPr>
            <a:r>
              <a:rPr lang="en-US" baseline="0" dirty="0" smtClean="0"/>
              <a:t>Ward Boss rounded up votes to deliver for the next person higher up the organization, in return for patronage – political position in the bureaucracy, a seat on a political board, a real estate deal, information on an investment, a business (boxing, a bar, etc.)</a:t>
            </a:r>
          </a:p>
          <a:p>
            <a:pPr marL="171450" indent="-171450">
              <a:buFont typeface="Arial"/>
              <a:buChar char="•"/>
            </a:pPr>
            <a:r>
              <a:rPr lang="en-US" baseline="0" dirty="0" smtClean="0"/>
              <a:t>Patronage might include inside information on a pubic park, buy that piece of land, then sell it to the city.</a:t>
            </a:r>
          </a:p>
          <a:p>
            <a:pPr marL="171450" indent="-171450">
              <a:buFont typeface="Arial"/>
              <a:buChar char="•"/>
            </a:pPr>
            <a:r>
              <a:rPr lang="en-US" baseline="0" dirty="0" smtClean="0"/>
              <a:t>Mugwump – established power elites from old, wealthy families – non-immigrants</a:t>
            </a:r>
          </a:p>
          <a:p>
            <a:pPr marL="0" indent="0">
              <a:buFont typeface="+mj-lt"/>
              <a:buNone/>
            </a:pPr>
            <a:endParaRPr lang="en-US" dirty="0" smtClean="0"/>
          </a:p>
          <a:p>
            <a:pPr eaLnBrk="1" hangingPunct="1"/>
            <a:endParaRPr lang="en-US" dirty="0">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DF2F7D2D-ED14-1E44-A987-DA08B000E99C}" type="slidenum">
              <a:rPr lang="en-US"/>
              <a:pPr/>
              <a:t>11</a:t>
            </a:fld>
            <a:endParaRPr lang="en-U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Discussion Questions: </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smtClean="0"/>
              <a:t>What do we see in this cartoon? </a:t>
            </a:r>
            <a:r>
              <a:rPr lang="en-US" baseline="0" dirty="0" smtClean="0"/>
              <a:t>Who is the large fat man in the bottom left?  Who are the other men?  </a:t>
            </a:r>
          </a:p>
          <a:p>
            <a:pPr marL="228600" indent="-228600">
              <a:buFont typeface="+mj-lt"/>
              <a:buAutoNum type="arabicPeriod"/>
            </a:pPr>
            <a:r>
              <a:rPr lang="en-US" dirty="0" smtClean="0"/>
              <a:t>Why are they</a:t>
            </a:r>
            <a:r>
              <a:rPr lang="en-US" baseline="0" dirty="0" smtClean="0"/>
              <a:t> each pointing to each other?</a:t>
            </a:r>
          </a:p>
          <a:p>
            <a:pPr marL="228600" indent="-228600">
              <a:buFont typeface="+mj-lt"/>
              <a:buAutoNum type="arabicPeriod"/>
            </a:pPr>
            <a:r>
              <a:rPr lang="en-US" baseline="0" dirty="0" smtClean="0"/>
              <a:t>What is the slogan?</a:t>
            </a:r>
          </a:p>
          <a:p>
            <a:pPr marL="228600" indent="-228600">
              <a:buFont typeface="+mj-lt"/>
              <a:buAutoNum type="arabicPeriod"/>
            </a:pPr>
            <a:r>
              <a:rPr lang="en-US" baseline="0" dirty="0" smtClean="0"/>
              <a:t>What is the message of the cartoon?</a:t>
            </a:r>
          </a:p>
          <a:p>
            <a:pPr marL="228600" indent="-228600">
              <a:buFont typeface="+mj-lt"/>
              <a:buAutoNum type="arabicPeriod"/>
            </a:pPr>
            <a:r>
              <a:rPr lang="en-US" baseline="0" dirty="0" smtClean="0"/>
              <a:t>Who does the cartoonist say the machine is serving?  What did they do with their power?</a:t>
            </a:r>
          </a:p>
          <a:p>
            <a:endParaRPr lang="en-US" baseline="0" dirty="0" smtClean="0"/>
          </a:p>
          <a:p>
            <a:r>
              <a:rPr lang="en-US" sz="1200" i="1" kern="1200" dirty="0" smtClean="0">
                <a:solidFill>
                  <a:schemeClr val="tx1"/>
                </a:solidFill>
                <a:effectLst/>
                <a:latin typeface="+mn-lt"/>
                <a:ea typeface="+mn-ea"/>
                <a:cs typeface="+mn-cs"/>
              </a:rPr>
              <a:t>The Times</a:t>
            </a:r>
            <a:r>
              <a:rPr lang="en-US" sz="1200" kern="1200" dirty="0" smtClean="0">
                <a:solidFill>
                  <a:schemeClr val="tx1"/>
                </a:solidFill>
                <a:effectLst/>
                <a:latin typeface="+mn-lt"/>
                <a:ea typeface="+mn-ea"/>
                <a:cs typeface="+mn-cs"/>
              </a:rPr>
              <a:t> had obtained evidence that the Tweed Ring had pilfered the public's money in the form of inflated payments to government contractors, kickbacks to government officials, extortion, and other malfeasance.  The estimated sum stolen was set at $6 million, but is today thought to have been between $30 and $200 million.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Cartoon was created by Thomas Nast and published in Harper’s Weekly in the fall of 1871.  Tweed reportedly offered to send him on a European vacation.  He said he did not mind the articles being written b/c his constituents could not read, but he had to do something about the “damned pictures.”</a:t>
            </a:r>
          </a:p>
          <a:p>
            <a:endParaRPr lang="en-US" dirty="0" smtClean="0"/>
          </a:p>
          <a:p>
            <a:endParaRPr lang="en-US" dirty="0" smtClean="0"/>
          </a:p>
          <a:p>
            <a:pPr eaLnBrk="1" hangingPunct="1"/>
            <a:endParaRPr lang="en-US" dirty="0">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DF2F7D2D-ED14-1E44-A987-DA08B000E99C}" type="slidenum">
              <a:rPr lang="en-US"/>
              <a:pPr/>
              <a:t>12</a:t>
            </a:fld>
            <a:endParaRPr lang="en-U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r>
              <a:rPr lang="en-US" b="1" baseline="0" dirty="0" smtClean="0"/>
              <a:t>Discussion Questions: </a:t>
            </a:r>
          </a:p>
          <a:p>
            <a:pPr marL="228600" indent="-228600">
              <a:buFont typeface="+mj-lt"/>
              <a:buAutoNum type="arabicPeriod"/>
            </a:pPr>
            <a:r>
              <a:rPr lang="en-US" baseline="0" dirty="0" smtClean="0"/>
              <a:t>What could the progressives do about this problem?</a:t>
            </a:r>
          </a:p>
          <a:p>
            <a:pPr marL="228600" indent="-228600">
              <a:buFont typeface="+mj-lt"/>
              <a:buAutoNum type="arabicPeriod"/>
            </a:pPr>
            <a:r>
              <a:rPr lang="en-US" baseline="0" dirty="0" smtClean="0"/>
              <a:t>What about national politics?  What was the situational at the national level?</a:t>
            </a:r>
            <a:endParaRPr lang="en-US" dirty="0" smtClean="0"/>
          </a:p>
          <a:p>
            <a:pPr eaLnBrk="1" hangingPunct="1"/>
            <a:endParaRPr lang="en-US" dirty="0">
              <a:latin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DF2F7D2D-ED14-1E44-A987-DA08B000E99C}" type="slidenum">
              <a:rPr lang="en-US"/>
              <a:pPr/>
              <a:t>13</a:t>
            </a:fld>
            <a:endParaRPr lang="en-U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lvl="0"/>
            <a:r>
              <a:rPr lang="en-US" sz="1200" b="1" kern="1200" dirty="0" smtClean="0">
                <a:solidFill>
                  <a:schemeClr val="tx1"/>
                </a:solidFill>
                <a:effectLst/>
                <a:latin typeface="+mn-lt"/>
                <a:ea typeface="+mn-ea"/>
                <a:cs typeface="+mn-cs"/>
              </a:rPr>
              <a:t>Question</a:t>
            </a:r>
            <a:r>
              <a:rPr lang="en-US" sz="1200" b="1" kern="1200" baseline="0" dirty="0" smtClean="0">
                <a:solidFill>
                  <a:schemeClr val="tx1"/>
                </a:solidFill>
                <a:effectLst/>
                <a:latin typeface="+mn-lt"/>
                <a:ea typeface="+mn-ea"/>
                <a:cs typeface="+mn-cs"/>
              </a:rPr>
              <a:t>s to Guide Image </a:t>
            </a:r>
            <a:r>
              <a:rPr lang="en-US" sz="1200" b="1" kern="1200" dirty="0" smtClean="0">
                <a:solidFill>
                  <a:schemeClr val="tx1"/>
                </a:solidFill>
                <a:effectLst/>
                <a:latin typeface="+mn-lt"/>
                <a:ea typeface="+mn-ea"/>
                <a:cs typeface="+mn-cs"/>
              </a:rPr>
              <a:t>Analysis:</a:t>
            </a:r>
          </a:p>
          <a:p>
            <a:pPr marL="228600" lvl="0" indent="-228600">
              <a:buFont typeface="+mj-lt"/>
              <a:buAutoNum type="arabicPeriod"/>
            </a:pPr>
            <a:r>
              <a:rPr lang="en-US" sz="1200" kern="1200" dirty="0" smtClean="0">
                <a:solidFill>
                  <a:schemeClr val="tx1"/>
                </a:solidFill>
                <a:effectLst/>
                <a:latin typeface="+mn-lt"/>
                <a:ea typeface="+mn-ea"/>
                <a:cs typeface="+mn-cs"/>
              </a:rPr>
              <a:t>What do you see?</a:t>
            </a:r>
          </a:p>
          <a:p>
            <a:pPr marL="228600" lvl="0" indent="-228600">
              <a:buFont typeface="+mj-lt"/>
              <a:buAutoNum type="arabicPeriod"/>
            </a:pPr>
            <a:r>
              <a:rPr lang="en-US" sz="1200" kern="1200" dirty="0" smtClean="0">
                <a:solidFill>
                  <a:schemeClr val="tx1"/>
                </a:solidFill>
                <a:effectLst/>
                <a:latin typeface="+mn-lt"/>
                <a:ea typeface="+mn-ea"/>
                <a:cs typeface="+mn-cs"/>
              </a:rPr>
              <a:t>What is the message of the cartoon?</a:t>
            </a:r>
          </a:p>
          <a:p>
            <a:pPr marL="228600" lvl="0" indent="-228600">
              <a:buFont typeface="+mj-lt"/>
              <a:buAutoNum type="arabicPeriod"/>
            </a:pPr>
            <a:r>
              <a:rPr lang="en-US" sz="1200" kern="1200" dirty="0" smtClean="0">
                <a:solidFill>
                  <a:schemeClr val="tx1"/>
                </a:solidFill>
                <a:effectLst/>
                <a:latin typeface="+mn-lt"/>
                <a:ea typeface="+mn-ea"/>
                <a:cs typeface="+mn-cs"/>
              </a:rPr>
              <a:t>What would be the remedy?</a:t>
            </a:r>
          </a:p>
          <a:p>
            <a:pPr marL="228600" lvl="0" indent="-228600">
              <a:buFont typeface="+mj-lt"/>
              <a:buAutoNum type="arabicPeriod"/>
            </a:pPr>
            <a:r>
              <a:rPr lang="en-US" sz="1200" kern="1200" dirty="0" smtClean="0">
                <a:solidFill>
                  <a:schemeClr val="tx1"/>
                </a:solidFill>
                <a:effectLst/>
                <a:latin typeface="+mn-lt"/>
                <a:ea typeface="+mn-ea"/>
                <a:cs typeface="+mn-cs"/>
              </a:rPr>
              <a:t>Break up monopolies?</a:t>
            </a:r>
          </a:p>
          <a:p>
            <a:pPr marL="228600" lvl="0" indent="-228600">
              <a:buFont typeface="+mj-lt"/>
              <a:buAutoNum type="arabicPeriod"/>
            </a:pPr>
            <a:r>
              <a:rPr lang="en-US" sz="1200" kern="1200" dirty="0" smtClean="0">
                <a:solidFill>
                  <a:schemeClr val="tx1"/>
                </a:solidFill>
                <a:effectLst/>
                <a:latin typeface="+mn-lt"/>
                <a:ea typeface="+mn-ea"/>
                <a:cs typeface="+mn-cs"/>
              </a:rPr>
              <a:t>Decrease their influence on politics?</a:t>
            </a:r>
          </a:p>
          <a:p>
            <a:pPr marL="228600" lvl="0" indent="-228600">
              <a:buFont typeface="+mj-lt"/>
              <a:buAutoNum type="arabicPeriod"/>
            </a:pPr>
            <a:r>
              <a:rPr lang="en-US" sz="1200" kern="1200" dirty="0" smtClean="0">
                <a:solidFill>
                  <a:schemeClr val="tx1"/>
                </a:solidFill>
                <a:effectLst/>
                <a:latin typeface="+mn-lt"/>
                <a:ea typeface="+mn-ea"/>
                <a:cs typeface="+mn-cs"/>
              </a:rPr>
              <a:t>Do corporations have a right to influence politics?</a:t>
            </a:r>
          </a:p>
          <a:p>
            <a:pPr marL="228600" lvl="0" indent="-228600">
              <a:buFont typeface="+mj-lt"/>
              <a:buAutoNum type="arabicPeriod"/>
            </a:pPr>
            <a:r>
              <a:rPr lang="en-US" sz="1200" kern="1200" dirty="0" smtClean="0">
                <a:solidFill>
                  <a:schemeClr val="tx1"/>
                </a:solidFill>
                <a:effectLst/>
                <a:latin typeface="+mn-lt"/>
                <a:ea typeface="+mn-ea"/>
                <a:cs typeface="+mn-cs"/>
              </a:rPr>
              <a:t>How do we balance that with the rights of laborers?</a:t>
            </a:r>
          </a:p>
          <a:p>
            <a:pPr marL="228600" lvl="0" indent="-228600">
              <a:buFont typeface="+mj-lt"/>
              <a:buAutoNum type="arabicPeriod"/>
            </a:pPr>
            <a:r>
              <a:rPr lang="en-US" sz="1200" kern="1200" dirty="0" smtClean="0">
                <a:solidFill>
                  <a:schemeClr val="tx1"/>
                </a:solidFill>
                <a:effectLst/>
                <a:latin typeface="+mn-lt"/>
                <a:ea typeface="+mn-ea"/>
                <a:cs typeface="+mn-cs"/>
              </a:rPr>
              <a:t>How could Progressives increase the political voice of the laborer?</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Response Options to Consider:</a:t>
            </a:r>
          </a:p>
          <a:p>
            <a:pPr marL="228600" indent="-228600">
              <a:buFont typeface="+mj-lt"/>
              <a:buAutoNum type="arabicPeriod"/>
            </a:pPr>
            <a:r>
              <a:rPr lang="en-US" baseline="0" dirty="0" smtClean="0"/>
              <a:t>Do Nothing – would lead to less competition</a:t>
            </a:r>
          </a:p>
          <a:p>
            <a:pPr marL="228600" indent="-228600">
              <a:buFont typeface="+mj-lt"/>
              <a:buAutoNum type="arabicPeriod"/>
            </a:pPr>
            <a:r>
              <a:rPr lang="en-US" baseline="0" dirty="0" smtClean="0"/>
              <a:t>Socialism – would also lead to less competition</a:t>
            </a:r>
          </a:p>
          <a:p>
            <a:pPr marL="228600" indent="-228600">
              <a:buFont typeface="+mj-lt"/>
              <a:buAutoNum type="arabicPeriod"/>
            </a:pPr>
            <a:r>
              <a:rPr lang="en-US" baseline="0" dirty="0" smtClean="0"/>
              <a:t>Anti-trust (break them up) – increase competition</a:t>
            </a:r>
          </a:p>
          <a:p>
            <a:pPr marL="228600" indent="-228600">
              <a:buFont typeface="+mj-lt"/>
              <a:buAutoNum type="arabicPeriod"/>
            </a:pPr>
            <a:r>
              <a:rPr lang="en-US" baseline="0" dirty="0" smtClean="0"/>
              <a:t>Regulate</a:t>
            </a:r>
          </a:p>
          <a:p>
            <a:pPr marL="228600" indent="-228600">
              <a:buFont typeface="+mj-lt"/>
              <a:buAutoNum type="arabicPeriod"/>
            </a:pPr>
            <a:r>
              <a:rPr lang="en-US" baseline="0" dirty="0" smtClean="0"/>
              <a:t>Tax them so they contribute to the public good</a:t>
            </a:r>
          </a:p>
          <a:p>
            <a:pPr marL="228600" indent="-228600">
              <a:buFont typeface="+mj-lt"/>
              <a:buAutoNum type="arabicPeriod"/>
            </a:pPr>
            <a:endParaRPr lang="en-US" baseline="0" dirty="0" smtClean="0"/>
          </a:p>
          <a:p>
            <a:pPr marL="0" indent="0">
              <a:buFont typeface="+mj-lt"/>
              <a:buNone/>
            </a:pPr>
            <a:r>
              <a:rPr lang="en-US" b="1" baseline="0" dirty="0" smtClean="0"/>
              <a:t>Discussion Questions to Begin Transition to Poverty:</a:t>
            </a:r>
          </a:p>
          <a:p>
            <a:pPr marL="0" indent="0">
              <a:buFont typeface="+mj-lt"/>
              <a:buNone/>
            </a:pPr>
            <a:r>
              <a:rPr lang="en-US" baseline="0" dirty="0" smtClean="0"/>
              <a:t>How have average Americans been affected by industrialism (urbanization, factories, etc.)?</a:t>
            </a:r>
          </a:p>
          <a:p>
            <a:pPr marL="0" indent="0">
              <a:buFont typeface="+mj-lt"/>
              <a:buNone/>
            </a:pPr>
            <a:r>
              <a:rPr lang="en-US" baseline="0" dirty="0" smtClean="0"/>
              <a:t>If we reformed these trusts, does that go far enough to address the problems of the typical American?</a:t>
            </a:r>
          </a:p>
          <a:p>
            <a:pPr marL="0" indent="0">
              <a:buFont typeface="+mj-lt"/>
              <a:buNone/>
            </a:pPr>
            <a:r>
              <a:rPr lang="en-US" baseline="0" dirty="0" smtClean="0"/>
              <a:t>Let’s look at some issues of poverty in order to explore that question.</a:t>
            </a:r>
          </a:p>
          <a:p>
            <a:pPr marL="0" indent="0">
              <a:buFont typeface="+mj-lt"/>
              <a:buNone/>
            </a:pPr>
            <a:endParaRPr lang="en-US" baseline="0" dirty="0" smtClean="0"/>
          </a:p>
          <a:p>
            <a:r>
              <a:rPr lang="en-US" b="1" baseline="0" dirty="0" smtClean="0"/>
              <a:t>Transition Statement:  </a:t>
            </a:r>
          </a:p>
          <a:p>
            <a:r>
              <a:rPr lang="en-US" b="0" baseline="0" dirty="0" smtClean="0"/>
              <a:t>We’ve seen how the machine worked at the local level and how industrial capitalists influenced government to their own benefit.  Let’s turn now to a couple of images that will help us consider whether progressive reformers went far enough – whether reform was needed that went beyond addressing trusts.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DF2F7D2D-ED14-1E44-A987-DA08B000E99C}" type="slidenum">
              <a:rPr lang="en-US"/>
              <a:pPr/>
              <a:t>14</a:t>
            </a:fld>
            <a:endParaRPr lang="en-U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r>
              <a:rPr lang="en-US" b="1" baseline="0" dirty="0" smtClean="0"/>
              <a:t>Discussion Questions</a:t>
            </a:r>
            <a:r>
              <a:rPr lang="en-US" baseline="0" dirty="0" smtClean="0"/>
              <a:t>:</a:t>
            </a:r>
          </a:p>
          <a:p>
            <a:pPr marL="228600" indent="-228600">
              <a:buFont typeface="+mj-lt"/>
              <a:buAutoNum type="arabicPeriod"/>
            </a:pPr>
            <a:r>
              <a:rPr lang="en-US" baseline="0" dirty="0" smtClean="0"/>
              <a:t>What do you see in the photo?</a:t>
            </a:r>
          </a:p>
          <a:p>
            <a:pPr marL="228600" indent="-228600">
              <a:buFont typeface="+mj-lt"/>
              <a:buAutoNum type="arabicPeriod"/>
            </a:pPr>
            <a:r>
              <a:rPr lang="en-US" baseline="0" dirty="0" smtClean="0"/>
              <a:t>What do you think is happening in the photo?</a:t>
            </a:r>
          </a:p>
          <a:p>
            <a:pPr marL="228600" indent="-228600">
              <a:buFont typeface="+mj-lt"/>
              <a:buAutoNum type="arabicPeriod"/>
            </a:pPr>
            <a:r>
              <a:rPr lang="en-US" baseline="0" dirty="0" smtClean="0"/>
              <a:t>What is the overall message of the image?  Why did the photographer take it?</a:t>
            </a:r>
          </a:p>
          <a:p>
            <a:pPr marL="228600" indent="-228600">
              <a:buFont typeface="+mj-lt"/>
              <a:buAutoNum type="arabicPeriod"/>
            </a:pPr>
            <a:r>
              <a:rPr lang="en-US" baseline="0" dirty="0" smtClean="0"/>
              <a:t>What would need to be done to address the problems you see? </a:t>
            </a:r>
          </a:p>
          <a:p>
            <a:pPr marL="685800" lvl="1" indent="-228600">
              <a:buFont typeface="+mj-lt"/>
              <a:buAutoNum type="arabicPeriod"/>
            </a:pPr>
            <a:r>
              <a:rPr lang="en-US" baseline="0" dirty="0" smtClean="0"/>
              <a:t>(Assuming responses include a number of sanitation reforms.):  Is that enough?  Would an average American reap the benefits of reforming the problems in this image?  \</a:t>
            </a:r>
          </a:p>
          <a:p>
            <a:pPr marL="685800" lvl="1" indent="-228600">
              <a:buFont typeface="+mj-lt"/>
              <a:buAutoNum type="arabicPeriod"/>
            </a:pPr>
            <a:r>
              <a:rPr lang="en-US" baseline="0" dirty="0" smtClean="0"/>
              <a:t>Are more fundamental changes needed to address problems of </a:t>
            </a:r>
            <a:r>
              <a:rPr lang="en-US" b="1" baseline="0" dirty="0" smtClean="0"/>
              <a:t>poverty</a:t>
            </a:r>
            <a:r>
              <a:rPr lang="en-US" baseline="0" dirty="0" smtClean="0"/>
              <a:t>?  </a:t>
            </a:r>
          </a:p>
          <a:p>
            <a:pPr marL="685800" lvl="1" indent="-228600">
              <a:buFont typeface="+mj-lt"/>
              <a:buAutoNum type="arabicPeriod"/>
            </a:pPr>
            <a:r>
              <a:rPr lang="en-US" baseline="0" dirty="0" smtClean="0"/>
              <a:t>If more fundamental changes are needed to address </a:t>
            </a:r>
            <a:r>
              <a:rPr lang="en-US" b="1" baseline="0" dirty="0" smtClean="0"/>
              <a:t>poverty</a:t>
            </a:r>
            <a:r>
              <a:rPr lang="en-US" baseline="0" dirty="0" smtClean="0"/>
              <a:t>, what could be done?”</a:t>
            </a:r>
          </a:p>
          <a:p>
            <a:pPr marL="228600" indent="-228600">
              <a:buFont typeface="+mj-lt"/>
              <a:buAutoNum type="arabicPeriod"/>
            </a:pPr>
            <a:endParaRPr lang="en-US" baseline="0" dirty="0" smtClean="0"/>
          </a:p>
          <a:p>
            <a:pPr marL="0" indent="0">
              <a:buFont typeface="+mj-lt"/>
              <a:buNone/>
            </a:pPr>
            <a:r>
              <a:rPr lang="en-US" b="1" baseline="0" dirty="0" smtClean="0"/>
              <a:t>Background Content</a:t>
            </a:r>
            <a:r>
              <a:rPr lang="en-US" baseline="0" dirty="0" smtClean="0"/>
              <a:t>:  9 kids play within a few feet of a dead horse, thought they don’t seem interested in it.  The kids talk or play in a deep gutter that might be for runoff or sanitation.  Two kids are wearing overalls or other simple clothes.  One kid walks alone.  Puddles are in the cobble stone road though it doesn’t look rainy.  Run down wood walls to the left.  The image seems to capture an ordinary day.  Noone seems disturbed.  The kids are playing in a gutter where sewer water or runoff flows away from the city.  No one seems to be caring for the kids.  </a:t>
            </a:r>
          </a:p>
          <a:p>
            <a:pPr marL="0" indent="0">
              <a:buFont typeface="+mj-lt"/>
              <a:buNone/>
            </a:pPr>
            <a:endParaRPr lang="en-US" baseline="0" dirty="0" smtClean="0"/>
          </a:p>
          <a:p>
            <a:pPr marL="0" indent="0">
              <a:buFont typeface="+mj-lt"/>
              <a:buNone/>
            </a:pPr>
            <a:r>
              <a:rPr lang="en-US" baseline="0" dirty="0" smtClean="0"/>
              <a:t>If the image does capture an ordinary day in NYC, life for immigrants and their children was filthy, dangerous, unpleasant, and probably short.  By photographing this every day life image, Byron is likely making this problem of poverty known.  Byron was a famous muckraking journalist who spent his life highlighting these problems.  Jacob Riis is similar in this way.  </a:t>
            </a:r>
          </a:p>
          <a:p>
            <a:pPr marL="0" indent="0">
              <a:buFont typeface="+mj-lt"/>
              <a:buNone/>
            </a:pPr>
            <a:endParaRPr lang="en-US" baseline="0" dirty="0" smtClean="0"/>
          </a:p>
          <a:p>
            <a:pPr marL="0" indent="0">
              <a:buFont typeface="+mj-lt"/>
              <a:buNone/>
            </a:pPr>
            <a:r>
              <a:rPr lang="en-US" baseline="0" dirty="0" smtClean="0"/>
              <a:t>The photo seems to refute the notion that the reformers were doing enough to solve problems of poverty.  Byron and other reformers hoped to use imagery to focus public attention on the greed, neglect, and economic self-interest of the upper class wealthy elites.  They argued that political talk was just empty rhetoric that only served to promote the interests of big-business industrial capitalists.  </a:t>
            </a:r>
          </a:p>
          <a:p>
            <a:pPr marL="0" indent="0">
              <a:buFont typeface="+mj-lt"/>
              <a:buNone/>
            </a:pPr>
            <a:endParaRPr lang="en-US" baseline="0" dirty="0" smtClean="0"/>
          </a:p>
          <a:p>
            <a:pPr marL="0" indent="0">
              <a:buFont typeface="+mj-lt"/>
              <a:buNone/>
            </a:pPr>
            <a:r>
              <a:rPr lang="en-US" baseline="0" dirty="0" smtClean="0"/>
              <a:t>Without progressive intervention, the immigrant population, particularly children, would be left to suffer and die in filthy conditions.  Progressive reformers must do more to protect and provide for the poor and needy.  The image is a call to act – citizens have to do more to ensure that progressive reforms actually reach those who need it most.  </a:t>
            </a:r>
          </a:p>
          <a:p>
            <a:pPr marL="228600" indent="-228600">
              <a:buFont typeface="+mj-lt"/>
              <a:buAutoNum type="arabicPeriod"/>
            </a:pPr>
            <a:endParaRPr lang="en-US" baseline="0" dirty="0" smtClean="0"/>
          </a:p>
          <a:p>
            <a:endParaRPr lang="en-US" dirty="0" smtClean="0"/>
          </a:p>
          <a:p>
            <a:endParaRPr lang="en-US" dirty="0" smtClean="0"/>
          </a:p>
          <a:p>
            <a:pPr eaLnBrk="1" hangingPunct="1"/>
            <a:endParaRPr lang="en-US" dirty="0">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DF2F7D2D-ED14-1E44-A987-DA08B000E99C}" type="slidenum">
              <a:rPr lang="en-US"/>
              <a:pPr/>
              <a:t>15</a:t>
            </a:fld>
            <a:endParaRPr lang="en-U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Image</a:t>
            </a:r>
            <a:r>
              <a:rPr lang="en-US" dirty="0" smtClean="0"/>
              <a:t>:</a:t>
            </a:r>
            <a:r>
              <a:rPr lang="en-US" baseline="0" dirty="0" smtClean="0"/>
              <a:t>  Promotional poster printed in the Industrial Workers of the World bulletin in 1911.  The bulletin began in 1909 and sought to be the primary voice for labor in America.  It has continued publication virtually uninterrupted since 1909 and is published out of Spokane, Washington.  The image here advocates for industrial unionism in its critique of capitalism and is based on a Russian flyer from 1900.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Discussion Questions:</a:t>
            </a: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dirty="0" smtClean="0"/>
              <a:t>The image</a:t>
            </a:r>
            <a:r>
              <a:rPr lang="en-US" baseline="0" dirty="0" smtClean="0"/>
              <a:t> raises the question of whether more fundamental change was necessary for 20</a:t>
            </a:r>
            <a:r>
              <a:rPr lang="en-US" baseline="30000" dirty="0" smtClean="0"/>
              <a:t>th</a:t>
            </a:r>
            <a:r>
              <a:rPr lang="en-US" baseline="0" dirty="0" smtClean="0"/>
              <a:t> century inequities to be addressed.   Let’s explore some of those questions together.</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smtClean="0"/>
              <a:t>Should the progressives have fought more for labor?  </a:t>
            </a:r>
          </a:p>
          <a:p>
            <a:pPr marL="685800" marR="0" lvl="1" indent="-228600" algn="l" defTabSz="457200" rtl="0" eaLnBrk="1" fontAlgn="auto" latinLnBrk="0" hangingPunct="1">
              <a:lnSpc>
                <a:spcPct val="100000"/>
              </a:lnSpc>
              <a:spcBef>
                <a:spcPts val="0"/>
              </a:spcBef>
              <a:spcAft>
                <a:spcPts val="0"/>
              </a:spcAft>
              <a:buClrTx/>
              <a:buSzTx/>
              <a:buFont typeface="Arial"/>
              <a:buChar char="•"/>
              <a:tabLst/>
              <a:defRPr/>
            </a:pPr>
            <a:r>
              <a:rPr lang="en-US" dirty="0" smtClean="0"/>
              <a:t>What</a:t>
            </a:r>
            <a:r>
              <a:rPr lang="en-US" baseline="0" dirty="0" smtClean="0"/>
              <a:t> balance should they have struck? [between business &amp; labor]</a:t>
            </a:r>
          </a:p>
          <a:p>
            <a:pPr marL="685800" marR="0" lvl="1" indent="-22860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In breaking up the trusts, are we looking out for the common man?  </a:t>
            </a:r>
          </a:p>
          <a:p>
            <a:pPr marL="685800" marR="0" lvl="1" indent="-22860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How far do we limit big business to give the common man a fair shake?</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Were political reforms sought by progressives enough?  Would they create enough opportunity to address problems of poverty? </a:t>
            </a:r>
            <a:r>
              <a:rPr lang="en-US" sz="1200" kern="1200" baseline="0" dirty="0" smtClean="0">
                <a:solidFill>
                  <a:schemeClr val="tx1"/>
                </a:solidFill>
                <a:effectLst/>
                <a:latin typeface="+mn-lt"/>
                <a:ea typeface="+mn-ea"/>
                <a:cs typeface="+mn-cs"/>
              </a:rPr>
              <a:t> </a:t>
            </a:r>
            <a:r>
              <a:rPr lang="en-US" baseline="0" dirty="0" smtClean="0"/>
              <a:t>Did Progressives even want to address problems of poverty?  </a:t>
            </a:r>
            <a:endParaRPr lang="en-US" sz="1200" kern="1200" dirty="0" smtClean="0">
              <a:solidFill>
                <a:schemeClr val="tx1"/>
              </a:solidFill>
              <a:effectLst/>
              <a:latin typeface="+mn-lt"/>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Will the work of Progressives accomplish change within the capitalist system?  Was socialism needed?</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What reforms could lead to fairness &amp; justice for Americans?  [Average Americans vs. Wealthy Elites]</a:t>
            </a:r>
            <a:endParaRPr lang="en-US" dirty="0" smtClean="0"/>
          </a:p>
          <a:p>
            <a:endParaRPr lang="en-US" baseline="0" dirty="0" smtClean="0"/>
          </a:p>
          <a:p>
            <a:endParaRPr lang="en-US" dirty="0" smtClean="0"/>
          </a:p>
          <a:p>
            <a:endParaRPr lang="en-US" dirty="0" smtClean="0"/>
          </a:p>
          <a:p>
            <a:pPr eaLnBrk="1" hangingPunct="1"/>
            <a:endParaRPr lang="en-US" dirty="0">
              <a:latin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6A89A13-AC11-0A40-9DE6-1862D10CB90E}" type="slidenum">
              <a:rPr lang="en-US"/>
              <a:pPr/>
              <a:t>16</a:t>
            </a:fld>
            <a:endParaRPr lang="en-US"/>
          </a:p>
        </p:txBody>
      </p:sp>
      <p:sp>
        <p:nvSpPr>
          <p:cNvPr id="33795" name="Rectangle 2"/>
          <p:cNvSpPr>
            <a:spLocks noGrp="1" noRot="1" noChangeAspect="1" noChangeArrowheads="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latin typeface="Times" charset="0"/>
              </a:rPr>
              <a:t>Scaffolded</a:t>
            </a:r>
            <a:r>
              <a:rPr lang="en-US" dirty="0" smtClean="0">
                <a:latin typeface="Times" charset="0"/>
              </a:rPr>
              <a:t> Instruction: initial</a:t>
            </a:r>
            <a:r>
              <a:rPr lang="en-US" baseline="0" dirty="0" smtClean="0">
                <a:latin typeface="Times" charset="0"/>
              </a:rPr>
              <a:t> lecture, guiding questions in perspective readings, decision making scaffold, scripted concluding discussion</a:t>
            </a:r>
          </a:p>
          <a:p>
            <a:pPr eaLnBrk="1" hangingPunct="1"/>
            <a:endParaRPr lang="en-US" baseline="0" dirty="0" smtClean="0">
              <a:latin typeface="Times" charset="0"/>
            </a:endParaRPr>
          </a:p>
          <a:p>
            <a:pPr eaLnBrk="1" hangingPunct="1"/>
            <a:r>
              <a:rPr lang="en-US" baseline="0" dirty="0" smtClean="0">
                <a:latin typeface="Times" charset="0"/>
              </a:rPr>
              <a:t>Authenticity: authentic in historical sense – reps problem that Indian peoples encountered.  </a:t>
            </a:r>
          </a:p>
          <a:p>
            <a:pPr eaLnBrk="1" hangingPunct="1"/>
            <a:endParaRPr lang="en-US" baseline="0" dirty="0" smtClean="0">
              <a:latin typeface="Times" charset="0"/>
            </a:endParaRPr>
          </a:p>
          <a:p>
            <a:pPr eaLnBrk="1" hangingPunct="1"/>
            <a:r>
              <a:rPr lang="en-US" baseline="0" dirty="0" smtClean="0">
                <a:latin typeface="Times" charset="0"/>
              </a:rPr>
              <a:t>Multiple Intelligences: verbal-linguistic, intra and interpersonal.</a:t>
            </a:r>
          </a:p>
          <a:p>
            <a:pPr eaLnBrk="1" hangingPunct="1"/>
            <a:endParaRPr lang="en-US" baseline="0" dirty="0" smtClean="0">
              <a:latin typeface="Times" charset="0"/>
            </a:endParaRPr>
          </a:p>
          <a:p>
            <a:pPr eaLnBrk="1" hangingPunct="1"/>
            <a:r>
              <a:rPr lang="en-US" baseline="0" dirty="0" smtClean="0">
                <a:latin typeface="Times" charset="0"/>
              </a:rPr>
              <a:t>Effective Collaboration:  disagreeing civilly, reaching consensus</a:t>
            </a:r>
            <a:endParaRPr lang="en-US" dirty="0">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DF2F7D2D-ED14-1E44-A987-DA08B000E99C}" type="slidenum">
              <a:rPr lang="en-US"/>
              <a:pPr/>
              <a:t>2</a:t>
            </a:fld>
            <a:endParaRPr lang="en-U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dirty="0">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DF2F7D2D-ED14-1E44-A987-DA08B000E99C}" type="slidenum">
              <a:rPr lang="en-US"/>
              <a:pPr/>
              <a:t>3</a:t>
            </a:fld>
            <a:endParaRPr lang="en-U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lvl="0"/>
            <a:r>
              <a:rPr lang="en-US" sz="1200" b="1" kern="1200" dirty="0" smtClean="0">
                <a:solidFill>
                  <a:schemeClr val="tx1"/>
                </a:solidFill>
                <a:effectLst/>
                <a:latin typeface="+mn-lt"/>
                <a:ea typeface="+mn-ea"/>
                <a:cs typeface="+mn-cs"/>
              </a:rPr>
              <a:t>Discussion Questions</a:t>
            </a:r>
            <a:r>
              <a:rPr lang="en-US" sz="1200" kern="1200" dirty="0" smtClean="0">
                <a:solidFill>
                  <a:schemeClr val="tx1"/>
                </a:solidFill>
                <a:effectLst/>
                <a:latin typeface="+mn-lt"/>
                <a:ea typeface="+mn-ea"/>
                <a:cs typeface="+mn-cs"/>
              </a:rPr>
              <a:t>: Instructor asks a series</a:t>
            </a:r>
            <a:r>
              <a:rPr lang="en-US" sz="1200" kern="1200" baseline="0" dirty="0" smtClean="0">
                <a:solidFill>
                  <a:schemeClr val="tx1"/>
                </a:solidFill>
                <a:effectLst/>
                <a:latin typeface="+mn-lt"/>
                <a:ea typeface="+mn-ea"/>
                <a:cs typeface="+mn-cs"/>
              </a:rPr>
              <a:t> of questions to frame the Americanization debate among Progressives.</a:t>
            </a:r>
          </a:p>
          <a:p>
            <a:pPr marL="228600" lvl="0" indent="-228600">
              <a:buFont typeface="+mj-lt"/>
              <a:buAutoNum type="arabicPeriod"/>
            </a:pPr>
            <a:r>
              <a:rPr lang="en-US" sz="1200" kern="1200" baseline="0" dirty="0" smtClean="0">
                <a:solidFill>
                  <a:schemeClr val="tx1"/>
                </a:solidFill>
                <a:effectLst/>
                <a:latin typeface="+mn-lt"/>
                <a:ea typeface="+mn-ea"/>
                <a:cs typeface="+mn-cs"/>
              </a:rPr>
              <a:t>What do you see?  What can you read that might help us interpret the cartoon?  [Instructor will help audience read anything not visible.]</a:t>
            </a:r>
          </a:p>
          <a:p>
            <a:pPr marL="228600" lvl="0" indent="-228600">
              <a:buFont typeface="+mj-lt"/>
              <a:buAutoNum type="arabicPeriod"/>
            </a:pPr>
            <a:r>
              <a:rPr lang="en-US" sz="1200" kern="1200" dirty="0" smtClean="0">
                <a:solidFill>
                  <a:schemeClr val="tx1"/>
                </a:solidFill>
                <a:effectLst/>
                <a:latin typeface="+mn-lt"/>
                <a:ea typeface="+mn-ea"/>
                <a:cs typeface="+mn-cs"/>
              </a:rPr>
              <a:t>What makes Uncle Sam nervous?</a:t>
            </a:r>
          </a:p>
          <a:p>
            <a:pPr marL="228600" lvl="0" indent="-228600">
              <a:buFont typeface="+mj-lt"/>
              <a:buAutoNum type="arabicPeriod"/>
            </a:pPr>
            <a:r>
              <a:rPr lang="en-US" sz="1200" kern="1200" dirty="0" smtClean="0">
                <a:solidFill>
                  <a:schemeClr val="tx1"/>
                </a:solidFill>
                <a:effectLst/>
                <a:latin typeface="+mn-lt"/>
                <a:ea typeface="+mn-ea"/>
                <a:cs typeface="+mn-cs"/>
              </a:rPr>
              <a:t>What do immigrants need to be successful in America?</a:t>
            </a:r>
          </a:p>
          <a:p>
            <a:pPr marL="228600" lvl="0" indent="-228600">
              <a:buFont typeface="+mj-lt"/>
              <a:buAutoNum type="arabicPeriod"/>
            </a:pPr>
            <a:r>
              <a:rPr lang="en-US" sz="1200" kern="1200" dirty="0" smtClean="0">
                <a:solidFill>
                  <a:schemeClr val="tx1"/>
                </a:solidFill>
                <a:effectLst/>
                <a:latin typeface="+mn-lt"/>
                <a:ea typeface="+mn-ea"/>
                <a:cs typeface="+mn-cs"/>
              </a:rPr>
              <a:t>What does American society need from immigrants</a:t>
            </a:r>
            <a:r>
              <a:rPr lang="en-US" sz="1200" kern="1200" baseline="0" dirty="0" smtClean="0">
                <a:solidFill>
                  <a:schemeClr val="tx1"/>
                </a:solidFill>
                <a:effectLst/>
                <a:latin typeface="+mn-lt"/>
                <a:ea typeface="+mn-ea"/>
                <a:cs typeface="+mn-cs"/>
              </a:rPr>
              <a:t>?  What does America need them to do?  [Our focus for next section.]</a:t>
            </a:r>
          </a:p>
          <a:p>
            <a:pPr marL="0" lvl="0" indent="0">
              <a:buFont typeface="+mj-lt"/>
              <a:buNone/>
            </a:pPr>
            <a:endParaRPr lang="en-US" sz="1200" kern="1200" baseline="0" dirty="0" smtClean="0">
              <a:solidFill>
                <a:schemeClr val="tx1"/>
              </a:solidFill>
              <a:effectLst/>
              <a:latin typeface="+mn-lt"/>
              <a:ea typeface="+mn-ea"/>
              <a:cs typeface="+mn-cs"/>
            </a:endParaRPr>
          </a:p>
          <a:p>
            <a:pPr marL="0" lvl="0" indent="0">
              <a:buFont typeface="+mj-lt"/>
              <a:buNone/>
            </a:pPr>
            <a:r>
              <a:rPr lang="en-US" sz="1200" kern="1200" baseline="0" dirty="0" smtClean="0">
                <a:solidFill>
                  <a:schemeClr val="tx1"/>
                </a:solidFill>
                <a:effectLst/>
                <a:latin typeface="+mn-lt"/>
                <a:ea typeface="+mn-ea"/>
                <a:cs typeface="+mn-cs"/>
              </a:rPr>
              <a:t>In the 1890s, new immigrants from Italy, Eastern Europe, and China came to America to fill jobs requiring unskilled labor that emerged following the mechanization of industry.  English and Germans often filled skilled positions.  Irish controlled lower positions of medium skill.  At the bottom were the unskilled laborers from these new locales.  For many of these groups, there was no social net except that provided by unions, fraternal organizations, or the city machines / bosses.  We will look at this relationship a little later in the lecture.  </a:t>
            </a:r>
          </a:p>
          <a:p>
            <a:pPr eaLnBrk="1" hangingPunct="1"/>
            <a:endParaRPr lang="en-US" dirty="0">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DF2F7D2D-ED14-1E44-A987-DA08B000E99C}" type="slidenum">
              <a:rPr lang="en-US"/>
              <a:pPr/>
              <a:t>4</a:t>
            </a:fld>
            <a:endParaRPr lang="en-U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Rhetorical</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Sub-questions:</a:t>
            </a:r>
            <a:r>
              <a:rPr lang="en-US" sz="1200" kern="1200" dirty="0" smtClean="0">
                <a:solidFill>
                  <a:schemeClr val="tx1"/>
                </a:solidFill>
                <a:effectLst/>
                <a:latin typeface="+mn-lt"/>
                <a:ea typeface="+mn-ea"/>
                <a:cs typeface="+mn-cs"/>
              </a:rPr>
              <a:t>  Should</a:t>
            </a:r>
            <a:r>
              <a:rPr lang="en-US" sz="1200" kern="1200" baseline="0" dirty="0" smtClean="0">
                <a:solidFill>
                  <a:schemeClr val="tx1"/>
                </a:solidFill>
                <a:effectLst/>
                <a:latin typeface="+mn-lt"/>
                <a:ea typeface="+mn-ea"/>
                <a:cs typeface="+mn-cs"/>
              </a:rPr>
              <a:t> we a</a:t>
            </a:r>
            <a:r>
              <a:rPr lang="en-US" sz="1200" kern="1200" dirty="0" smtClean="0">
                <a:solidFill>
                  <a:schemeClr val="tx1"/>
                </a:solidFill>
                <a:effectLst/>
                <a:latin typeface="+mn-lt"/>
                <a:ea typeface="+mn-ea"/>
                <a:cs typeface="+mn-cs"/>
              </a:rPr>
              <a:t>ccept immigrants as they are and fight for that acceptance or help them become like people</a:t>
            </a:r>
            <a:r>
              <a:rPr lang="en-US" sz="1200" kern="1200" baseline="0" dirty="0" smtClean="0">
                <a:solidFill>
                  <a:schemeClr val="tx1"/>
                </a:solidFill>
                <a:effectLst/>
                <a:latin typeface="+mn-lt"/>
                <a:ea typeface="+mn-ea"/>
                <a:cs typeface="+mn-cs"/>
              </a:rPr>
              <a:t> already living in America</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Which is more realistic?  Which is more helpful to our republic?  To them?</a:t>
            </a:r>
          </a:p>
          <a:p>
            <a:pPr eaLnBrk="1" hangingPunct="1"/>
            <a:endParaRPr lang="en-US" dirty="0">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DF2F7D2D-ED14-1E44-A987-DA08B000E99C}" type="slidenum">
              <a:rPr lang="en-US"/>
              <a:pPr/>
              <a:t>5</a:t>
            </a:fld>
            <a:endParaRPr lang="en-U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r>
              <a:rPr lang="en-US" b="1" dirty="0" smtClean="0"/>
              <a:t>Discussion</a:t>
            </a:r>
            <a:r>
              <a:rPr lang="en-US" b="1" baseline="0" dirty="0" smtClean="0"/>
              <a:t> </a:t>
            </a:r>
            <a:r>
              <a:rPr lang="en-US" b="1" dirty="0" smtClean="0"/>
              <a:t>Questions</a:t>
            </a:r>
            <a:r>
              <a:rPr lang="en-US" dirty="0" smtClean="0"/>
              <a:t>:</a:t>
            </a:r>
          </a:p>
          <a:p>
            <a:pPr marL="228600" indent="-228600">
              <a:buFont typeface="+mj-lt"/>
              <a:buAutoNum type="arabicPeriod"/>
            </a:pPr>
            <a:r>
              <a:rPr lang="en-US" dirty="0" smtClean="0"/>
              <a:t>Who</a:t>
            </a:r>
            <a:r>
              <a:rPr lang="en-US" baseline="0" dirty="0" smtClean="0"/>
              <a:t> was Jane Addams?</a:t>
            </a:r>
          </a:p>
          <a:p>
            <a:pPr marL="228600" indent="-228600">
              <a:buFont typeface="+mj-lt"/>
              <a:buAutoNum type="arabicPeriod"/>
            </a:pPr>
            <a:r>
              <a:rPr lang="en-US" baseline="0" dirty="0" smtClean="0"/>
              <a:t>What is she most remembered for?</a:t>
            </a:r>
          </a:p>
          <a:p>
            <a:pPr marL="228600" indent="-228600">
              <a:buFont typeface="+mj-lt"/>
              <a:buAutoNum type="arabicPeriod"/>
            </a:pPr>
            <a:r>
              <a:rPr lang="en-US" baseline="0" dirty="0" smtClean="0"/>
              <a:t>What does she believe about democracy?</a:t>
            </a:r>
          </a:p>
          <a:p>
            <a:pPr marL="228600" indent="-228600">
              <a:buFont typeface="+mj-lt"/>
              <a:buAutoNum type="arabicPeriod"/>
            </a:pPr>
            <a:r>
              <a:rPr lang="en-US" sz="1200" i="0" kern="1200" baseline="0" dirty="0" smtClean="0">
                <a:solidFill>
                  <a:schemeClr val="tx1"/>
                </a:solidFill>
                <a:effectLst/>
                <a:latin typeface="+mn-lt"/>
                <a:ea typeface="+mn-ea"/>
                <a:cs typeface="+mn-cs"/>
              </a:rPr>
              <a:t>What does Jane Addams think is needed for immigrants to become democratic citizens?    [Possible response: If society provides skills and knowledge to assimilate poor and needy immigrant children into American culture, they can rise from squalor and become productive citizens.]  </a:t>
            </a:r>
          </a:p>
          <a:p>
            <a:pPr marL="228600" indent="-228600">
              <a:buFont typeface="+mj-lt"/>
              <a:buAutoNum type="arabicPeriod"/>
            </a:pPr>
            <a:endParaRPr lang="en-US" baseline="0" dirty="0" smtClean="0"/>
          </a:p>
          <a:p>
            <a:pPr marL="228600" indent="-228600">
              <a:buFont typeface="+mj-lt"/>
              <a:buAutoNum type="arabicPeriod"/>
            </a:pPr>
            <a:endParaRPr lang="en-US" baseline="0" dirty="0" smtClean="0"/>
          </a:p>
          <a:p>
            <a:pPr marL="0" indent="0">
              <a:buFont typeface="+mj-lt"/>
              <a:buNone/>
            </a:pPr>
            <a:r>
              <a:rPr lang="en-US" b="1" baseline="0" dirty="0" smtClean="0"/>
              <a:t>Content</a:t>
            </a:r>
            <a:r>
              <a:rPr lang="en-US" baseline="0" dirty="0" smtClean="0"/>
              <a:t>:  Big picture, Addams believed that action to bring about social change would only result from the education and engagement of the masses, including the most recent of immigrants.  Settlement houses, Hull House being the one she’s famous for, fulfilled this educational role in industrial society and thereby provided a basis for </a:t>
            </a:r>
            <a:r>
              <a:rPr lang="en-US" b="1" baseline="0" dirty="0" smtClean="0"/>
              <a:t>maintaining democracy </a:t>
            </a:r>
            <a:r>
              <a:rPr lang="en-US" baseline="0" dirty="0" smtClean="0"/>
              <a:t>among uneducated immigrants.  Settlement houses offered immigrant families education and opportunities for self-development such that they could </a:t>
            </a:r>
            <a:r>
              <a:rPr lang="en-US" b="1" baseline="0" dirty="0" smtClean="0"/>
              <a:t>participate in public debate</a:t>
            </a:r>
            <a:r>
              <a:rPr lang="en-US" baseline="0" dirty="0" smtClean="0"/>
              <a:t>.  Education was therefore the </a:t>
            </a:r>
            <a:r>
              <a:rPr lang="en-US" b="1" baseline="0" dirty="0" smtClean="0"/>
              <a:t>basis for transforming society </a:t>
            </a:r>
            <a:r>
              <a:rPr lang="en-US" baseline="0" dirty="0" smtClean="0"/>
              <a:t>for the better.</a:t>
            </a:r>
          </a:p>
          <a:p>
            <a:pPr eaLnBrk="1" hangingPunct="1"/>
            <a:endParaRPr lang="en-US" dirty="0">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DF2F7D2D-ED14-1E44-A987-DA08B000E99C}" type="slidenum">
              <a:rPr lang="en-US"/>
              <a:pPr/>
              <a:t>6</a:t>
            </a:fld>
            <a:endParaRPr lang="en-U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marL="0" lvl="0" indent="0">
              <a:buFont typeface="Arial"/>
              <a:buNone/>
            </a:pPr>
            <a:r>
              <a:rPr lang="en-US" sz="1200" b="1" i="0" kern="1200" dirty="0" smtClean="0">
                <a:solidFill>
                  <a:schemeClr val="tx1"/>
                </a:solidFill>
                <a:effectLst/>
                <a:latin typeface="+mn-lt"/>
                <a:ea typeface="+mn-ea"/>
                <a:cs typeface="+mn-cs"/>
              </a:rPr>
              <a:t>Discussion Questions:</a:t>
            </a:r>
          </a:p>
          <a:p>
            <a:pPr marL="228600" lvl="0" indent="-228600">
              <a:buFont typeface="+mj-lt"/>
              <a:buAutoNum type="arabicPeriod"/>
            </a:pPr>
            <a:r>
              <a:rPr lang="en-US" sz="1200" i="0" kern="1200" baseline="0" dirty="0" smtClean="0">
                <a:solidFill>
                  <a:schemeClr val="tx1"/>
                </a:solidFill>
                <a:effectLst/>
                <a:latin typeface="+mn-lt"/>
                <a:ea typeface="+mn-ea"/>
                <a:cs typeface="+mn-cs"/>
              </a:rPr>
              <a:t>What do you see in the photo?</a:t>
            </a:r>
          </a:p>
          <a:p>
            <a:pPr marL="228600" lvl="0" indent="-228600">
              <a:buFont typeface="+mj-lt"/>
              <a:buAutoNum type="arabicPeriod"/>
            </a:pPr>
            <a:r>
              <a:rPr lang="en-US" sz="1200" i="0" kern="1200" baseline="0" dirty="0" smtClean="0">
                <a:solidFill>
                  <a:schemeClr val="tx1"/>
                </a:solidFill>
                <a:effectLst/>
                <a:latin typeface="+mn-lt"/>
                <a:ea typeface="+mn-ea"/>
                <a:cs typeface="+mn-cs"/>
              </a:rPr>
              <a:t>What do you think is happening in the photo?</a:t>
            </a:r>
          </a:p>
          <a:p>
            <a:pPr marL="228600" indent="-228600">
              <a:buFont typeface="+mj-lt"/>
              <a:buAutoNum type="arabicPeriod"/>
            </a:pPr>
            <a:r>
              <a:rPr lang="en-US" baseline="0" dirty="0" smtClean="0"/>
              <a:t>[Reveal that is is Hull House.]  What might an immigrant gain from being a part of Hull House?  What do Progressive reformers gain?</a:t>
            </a:r>
          </a:p>
          <a:p>
            <a:pPr marL="228600" lvl="0" indent="-228600">
              <a:buFont typeface="+mj-lt"/>
              <a:buAutoNum type="arabicPeriod"/>
            </a:pPr>
            <a:r>
              <a:rPr lang="en-US" sz="1200" i="0" kern="1200" baseline="0" dirty="0" smtClean="0">
                <a:solidFill>
                  <a:schemeClr val="tx1"/>
                </a:solidFill>
                <a:effectLst/>
                <a:latin typeface="+mn-lt"/>
                <a:ea typeface="+mn-ea"/>
                <a:cs typeface="+mn-cs"/>
              </a:rPr>
              <a:t>What is the overall message of the photo?  How do you know this? </a:t>
            </a:r>
          </a:p>
          <a:p>
            <a:pPr marL="685800" lvl="1" indent="-228600">
              <a:buFont typeface="Arial"/>
              <a:buChar char="•"/>
            </a:pPr>
            <a:endParaRPr lang="en-US" sz="1200" i="0" kern="1200" dirty="0" smtClean="0">
              <a:solidFill>
                <a:schemeClr val="tx1"/>
              </a:solidFill>
              <a:effectLst/>
              <a:latin typeface="+mn-lt"/>
              <a:ea typeface="+mn-ea"/>
              <a:cs typeface="+mn-cs"/>
            </a:endParaRPr>
          </a:p>
          <a:p>
            <a:pPr marL="0" lvl="0" indent="0">
              <a:buFont typeface="Arial"/>
              <a:buNone/>
            </a:pPr>
            <a:endParaRPr lang="en-US" sz="1200" i="0" kern="1200" dirty="0" smtClean="0">
              <a:solidFill>
                <a:schemeClr val="tx1"/>
              </a:solidFill>
              <a:effectLst/>
              <a:latin typeface="+mn-lt"/>
              <a:ea typeface="+mn-ea"/>
              <a:cs typeface="+mn-cs"/>
            </a:endParaRPr>
          </a:p>
          <a:p>
            <a:pPr marL="0" lvl="0" indent="0">
              <a:buFont typeface="Arial"/>
              <a:buNone/>
            </a:pPr>
            <a:r>
              <a:rPr lang="en-US" sz="1200" b="1" i="0" kern="1200" dirty="0" smtClean="0">
                <a:solidFill>
                  <a:schemeClr val="tx1"/>
                </a:solidFill>
                <a:effectLst/>
                <a:latin typeface="+mn-lt"/>
                <a:ea typeface="+mn-ea"/>
                <a:cs typeface="+mn-cs"/>
              </a:rPr>
              <a:t>Content</a:t>
            </a:r>
            <a:r>
              <a:rPr lang="en-US" sz="1200" i="0" kern="1200" dirty="0" smtClean="0">
                <a:solidFill>
                  <a:schemeClr val="tx1"/>
                </a:solidFill>
                <a:effectLst/>
                <a:latin typeface="+mn-lt"/>
                <a:ea typeface="+mn-ea"/>
                <a:cs typeface="+mn-cs"/>
              </a:rPr>
              <a:t>:</a:t>
            </a:r>
            <a:r>
              <a:rPr lang="en-US" sz="1200" i="0" kern="1200" baseline="0" dirty="0" smtClean="0">
                <a:solidFill>
                  <a:schemeClr val="tx1"/>
                </a:solidFill>
                <a:effectLst/>
                <a:latin typeface="+mn-lt"/>
                <a:ea typeface="+mn-ea"/>
                <a:cs typeface="+mn-cs"/>
              </a:rPr>
              <a:t>  Jane Addams founded Hull House in 1880 in Chicago.  It provided social, educational, and artistic opportunities for children (orphans) and working class adults (mostly recent Eastern European immigrants).  Volunteers taught classes in literature, history, art, domestic activities, held free concerts, and offered free lectures on current issues.  Its facilities included a night school for adults; kindergarten classes; clubs for older children; a public kitchen; an art gallery; a coffeehouse; a gymnasium; a girls club; a swimming pool; a book bindery; a music school; a drama group; a library; and labor-related divisions.  Hull-House was well known for its efforts to assimilate immigrants through collective social efforts.  Addams viewed individualism as selfishness and described it as a threat to industrial society.  </a:t>
            </a:r>
          </a:p>
          <a:p>
            <a:pPr marL="0" lvl="0" indent="0">
              <a:buFont typeface="Arial"/>
              <a:buNone/>
            </a:pPr>
            <a:endParaRPr lang="en-US" sz="1200" b="1" i="0" kern="1200" baseline="0" dirty="0" smtClean="0">
              <a:solidFill>
                <a:schemeClr val="tx1"/>
              </a:solidFill>
              <a:effectLst/>
              <a:latin typeface="+mn-lt"/>
              <a:ea typeface="+mn-ea"/>
              <a:cs typeface="+mn-cs"/>
            </a:endParaRPr>
          </a:p>
          <a:p>
            <a:pPr marL="0" lvl="0" indent="0">
              <a:buFont typeface="Arial"/>
              <a:buNone/>
            </a:pPr>
            <a:r>
              <a:rPr lang="en-US" sz="1200" b="1" i="0" kern="1200" baseline="0" dirty="0" smtClean="0">
                <a:solidFill>
                  <a:schemeClr val="tx1"/>
                </a:solidFill>
                <a:effectLst/>
                <a:latin typeface="+mn-lt"/>
                <a:ea typeface="+mn-ea"/>
                <a:cs typeface="+mn-cs"/>
              </a:rPr>
              <a:t>Transition:  </a:t>
            </a:r>
          </a:p>
          <a:p>
            <a:pPr marL="0" lvl="0" indent="0">
              <a:buFont typeface="+mj-lt"/>
              <a:buNone/>
            </a:pPr>
            <a:r>
              <a:rPr lang="en-US" sz="1200" b="0" i="0" kern="1200" baseline="0" dirty="0" smtClean="0">
                <a:solidFill>
                  <a:schemeClr val="tx1"/>
                </a:solidFill>
                <a:effectLst/>
                <a:latin typeface="+mn-lt"/>
                <a:ea typeface="+mn-ea"/>
                <a:cs typeface="+mn-cs"/>
              </a:rPr>
              <a:t>While Addams certainly had compassion for immigrant workers and even made attempts to respect their culture and values, what might have been lost by immigrants participation settlement houses like Hull House?  </a:t>
            </a:r>
            <a:r>
              <a:rPr lang="en-US" sz="1200" i="0" kern="1200" baseline="0" dirty="0" smtClean="0">
                <a:solidFill>
                  <a:schemeClr val="tx1"/>
                </a:solidFill>
                <a:effectLst/>
                <a:latin typeface="+mn-lt"/>
                <a:ea typeface="+mn-ea"/>
                <a:cs typeface="+mn-cs"/>
              </a:rPr>
              <a:t>[Immigrants observed middle-class values and living standards which began to tear them away from their own people and culture.]  </a:t>
            </a:r>
          </a:p>
          <a:p>
            <a:pPr eaLnBrk="1" hangingPunct="1"/>
            <a:endParaRPr lang="en-US" dirty="0">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DF2F7D2D-ED14-1E44-A987-DA08B000E99C}" type="slidenum">
              <a:rPr lang="en-US"/>
              <a:pPr/>
              <a:t>7</a:t>
            </a:fld>
            <a:endParaRPr lang="en-U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r>
              <a:rPr lang="en-US" b="1" dirty="0" smtClean="0"/>
              <a:t>Discussion Questions</a:t>
            </a:r>
            <a:r>
              <a:rPr lang="en-US" dirty="0" smtClean="0"/>
              <a:t>:</a:t>
            </a:r>
          </a:p>
          <a:p>
            <a:pPr marL="228600" indent="-228600">
              <a:buFont typeface="+mj-lt"/>
              <a:buAutoNum type="arabicPeriod"/>
            </a:pPr>
            <a:r>
              <a:rPr lang="en-US" dirty="0" smtClean="0"/>
              <a:t>What “ways</a:t>
            </a:r>
            <a:r>
              <a:rPr lang="en-US" baseline="0" dirty="0" smtClean="0"/>
              <a:t> of this country” do you think Rahel was learning?</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At the conclusion, what does she mean when she says, “I had never been so aware of it all”?  </a:t>
            </a:r>
          </a:p>
          <a:p>
            <a:pPr marL="228600" indent="-228600">
              <a:buFont typeface="+mj-lt"/>
              <a:buAutoNum type="arabicPeriod"/>
            </a:pPr>
            <a:r>
              <a:rPr lang="en-US" baseline="0" dirty="0" smtClean="0"/>
              <a:t>How did Henry Street change Rahel’s perspective?  How did her experience impact relations with her family?  Did she encounter pain or loss?</a:t>
            </a:r>
          </a:p>
          <a:p>
            <a:pPr marL="228600" indent="-228600">
              <a:buFont typeface="+mj-lt"/>
              <a:buAutoNum type="arabicPeriod"/>
            </a:pPr>
            <a:r>
              <a:rPr lang="en-US" baseline="0" dirty="0" smtClean="0"/>
              <a:t>On balance, did Rahel’s experiences at Henry Street benefit her?  </a:t>
            </a:r>
          </a:p>
          <a:p>
            <a:pPr marL="228600" indent="-228600">
              <a:buFont typeface="+mj-lt"/>
              <a:buAutoNum type="arabicPeriod"/>
            </a:pPr>
            <a:r>
              <a:rPr lang="en-US" baseline="0" dirty="0" smtClean="0"/>
              <a:t>What are the societal impacts of these settlement houses?  Are they good for democracy?  [Use as transition to next section on protecting democracy in industrial capitalist age.]</a:t>
            </a:r>
          </a:p>
          <a:p>
            <a:pPr eaLnBrk="1" hangingPunct="1"/>
            <a:endParaRPr lang="en-US" dirty="0">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DF2F7D2D-ED14-1E44-A987-DA08B000E99C}" type="slidenum">
              <a:rPr lang="en-US"/>
              <a:pPr/>
              <a:t>8</a:t>
            </a:fld>
            <a:endParaRPr lang="en-U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r>
              <a:rPr lang="en-US" b="1" baseline="0" dirty="0" smtClean="0"/>
              <a:t>Sub Questions to Consider: </a:t>
            </a:r>
          </a:p>
          <a:p>
            <a:r>
              <a:rPr lang="en-US" baseline="0" dirty="0" smtClean="0"/>
              <a:t>How has the economy changed? [contrast with Jeffersonian ideal]</a:t>
            </a:r>
          </a:p>
          <a:p>
            <a:pPr marL="171450" indent="-171450">
              <a:buFontTx/>
              <a:buChar char="-"/>
            </a:pPr>
            <a:r>
              <a:rPr lang="en-US" baseline="0" dirty="0" smtClean="0"/>
              <a:t>With regard to Corporations?</a:t>
            </a:r>
          </a:p>
          <a:p>
            <a:pPr marL="171450" indent="-171450">
              <a:buFontTx/>
              <a:buChar char="-"/>
            </a:pPr>
            <a:r>
              <a:rPr lang="en-US" baseline="0" dirty="0" smtClean="0"/>
              <a:t>With regard to Factories?</a:t>
            </a:r>
          </a:p>
          <a:p>
            <a:pPr marL="171450" indent="-171450">
              <a:buFontTx/>
              <a:buChar char="-"/>
            </a:pPr>
            <a:r>
              <a:rPr lang="en-US" baseline="0" dirty="0" smtClean="0"/>
              <a:t>With regard to Cities?</a:t>
            </a:r>
          </a:p>
          <a:p>
            <a:endParaRPr lang="en-US" baseline="0" dirty="0" smtClean="0"/>
          </a:p>
          <a:p>
            <a:r>
              <a:rPr lang="en-US" baseline="0" dirty="0" smtClean="0"/>
              <a:t>How might that change influence the democratic process?  Who is this new democracy listening to and serving?</a:t>
            </a:r>
          </a:p>
          <a:p>
            <a:pPr eaLnBrk="1" hangingPunct="1"/>
            <a:endParaRPr lang="en-US" dirty="0">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DF2F7D2D-ED14-1E44-A987-DA08B000E99C}" type="slidenum">
              <a:rPr lang="en-US"/>
              <a:pPr/>
              <a:t>9</a:t>
            </a:fld>
            <a:endParaRPr lang="en-U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r>
              <a:rPr lang="en-US" b="1" dirty="0" smtClean="0"/>
              <a:t>Set Up / Context for Clip:  On this slide we showed the scene from the movie “Far</a:t>
            </a:r>
            <a:r>
              <a:rPr lang="en-US" b="1" baseline="0" dirty="0" smtClean="0"/>
              <a:t> and Away” that has Joseph and Shannon meeting Mike Kelley in the boxing club and Mike Kelley meets with Joseph to get him “on the road to citizenship.”  </a:t>
            </a:r>
          </a:p>
          <a:p>
            <a:endParaRPr lang="en-US" b="1" baseline="0" smtClean="0"/>
          </a:p>
          <a:p>
            <a:r>
              <a:rPr lang="en-US" smtClean="0"/>
              <a:t>Joseph </a:t>
            </a:r>
            <a:r>
              <a:rPr lang="en-US" dirty="0" smtClean="0"/>
              <a:t>and Shannon</a:t>
            </a:r>
            <a:r>
              <a:rPr lang="en-US" baseline="0" dirty="0" smtClean="0"/>
              <a:t> immigrants form Ireland (Shannon rich/Protestant, Joseph poor/Catholic).  Shannon pays Joseph’s way to America for his guardianship.  When they arrive in harbor, man who Shannon felt was helping her is shot and she discovers he had stolen her silver spoons.  She is left with no money.  What are they to do?  A boy tells them he can take them to the ward boss – who is the ward boss and how can he help?</a:t>
            </a:r>
          </a:p>
          <a:p>
            <a:endParaRPr lang="en-US" baseline="0" dirty="0" smtClean="0"/>
          </a:p>
          <a:p>
            <a:r>
              <a:rPr lang="en-US" b="1" baseline="0" dirty="0" smtClean="0"/>
              <a:t>Show Clip.</a:t>
            </a:r>
          </a:p>
          <a:p>
            <a:endParaRPr lang="en-US" b="1" baseline="0" dirty="0" smtClean="0"/>
          </a:p>
          <a:p>
            <a:r>
              <a:rPr lang="en-US" b="1" baseline="0" dirty="0" smtClean="0"/>
              <a:t>Discussion Questions: </a:t>
            </a:r>
          </a:p>
          <a:p>
            <a:pPr marL="171450" indent="-171450">
              <a:buFont typeface="Arial"/>
              <a:buChar char="•"/>
            </a:pPr>
            <a:r>
              <a:rPr lang="en-US" baseline="0" dirty="0" smtClean="0"/>
              <a:t>How does the system work?  </a:t>
            </a:r>
          </a:p>
          <a:p>
            <a:pPr marL="171450" indent="-171450">
              <a:buFont typeface="Arial"/>
              <a:buChar char="•"/>
            </a:pPr>
            <a:r>
              <a:rPr lang="en-US" baseline="0" dirty="0" smtClean="0"/>
              <a:t>Who is Mike Kelly?</a:t>
            </a:r>
          </a:p>
          <a:p>
            <a:pPr marL="171450" indent="-171450">
              <a:buFont typeface="Arial"/>
              <a:buChar char="•"/>
            </a:pPr>
            <a:r>
              <a:rPr lang="en-US" baseline="0" dirty="0" smtClean="0"/>
              <a:t>What would he help Joseph and Shannon?  What is in it for him?</a:t>
            </a:r>
          </a:p>
          <a:p>
            <a:pPr marL="171450" indent="-171450">
              <a:buFont typeface="Arial"/>
              <a:buChar char="•"/>
            </a:pPr>
            <a:r>
              <a:rPr lang="en-US" baseline="0" dirty="0" smtClean="0"/>
              <a:t>How does the system benefit Joseph and Shannon?  </a:t>
            </a:r>
          </a:p>
          <a:p>
            <a:pPr marL="171450" indent="-171450">
              <a:buFont typeface="Arial"/>
              <a:buChar char="•"/>
            </a:pPr>
            <a:r>
              <a:rPr lang="en-US" dirty="0" smtClean="0"/>
              <a:t>To what extent is</a:t>
            </a:r>
            <a:r>
              <a:rPr lang="en-US" baseline="0" dirty="0" smtClean="0"/>
              <a:t> this form of politics democratic?  Is Joseph’s voice included in political system?</a:t>
            </a:r>
          </a:p>
          <a:p>
            <a:pPr marL="171450" indent="-171450">
              <a:buFont typeface="Arial"/>
              <a:buChar char="•"/>
            </a:pPr>
            <a:r>
              <a:rPr lang="en-US" baseline="0" dirty="0" smtClean="0"/>
              <a:t>In what ways is the ward boss increasing participation in the political process?</a:t>
            </a:r>
          </a:p>
          <a:p>
            <a:pPr marL="171450" indent="-171450">
              <a:buFont typeface="Arial"/>
              <a:buChar char="•"/>
            </a:pPr>
            <a:r>
              <a:rPr lang="en-US" baseline="0" dirty="0" smtClean="0"/>
              <a:t>If the purpose of government is to serve the people, is this helping the immigrants?</a:t>
            </a:r>
          </a:p>
          <a:p>
            <a:pPr marL="171450" indent="-171450">
              <a:buFont typeface="Arial"/>
              <a:buChar char="•"/>
            </a:pPr>
            <a:r>
              <a:rPr lang="en-US" baseline="0" dirty="0" smtClean="0"/>
              <a:t>Who is helped by this process?</a:t>
            </a:r>
          </a:p>
          <a:p>
            <a:pPr marL="171450" indent="-171450">
              <a:buFont typeface="Arial"/>
              <a:buChar char="•"/>
            </a:pPr>
            <a:r>
              <a:rPr lang="en-US" baseline="0" dirty="0" smtClean="0"/>
              <a:t>How would the ward boss defend this form of political organization?</a:t>
            </a:r>
            <a:endParaRPr lang="en-US" dirty="0" smtClean="0"/>
          </a:p>
          <a:p>
            <a:pPr eaLnBrk="1" hangingPunct="1"/>
            <a:endParaRPr lang="en-US" dirty="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40A463-D21D-AA42-9166-A58C523736E1}" type="datetimeFigureOut">
              <a:rPr lang="en-US" smtClean="0"/>
              <a:t>10/31/2012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0EACA7-39C6-1743-807A-0E5C8C44959A}"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40A463-D21D-AA42-9166-A58C523736E1}" type="datetimeFigureOut">
              <a:rPr lang="en-US" smtClean="0"/>
              <a:t>10/31/2012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0EACA7-39C6-1743-807A-0E5C8C44959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40A463-D21D-AA42-9166-A58C523736E1}" type="datetimeFigureOut">
              <a:rPr lang="en-US" smtClean="0"/>
              <a:t>10/31/2012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0EACA7-39C6-1743-807A-0E5C8C44959A}"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40A463-D21D-AA42-9166-A58C523736E1}" type="datetimeFigureOut">
              <a:rPr lang="en-US" smtClean="0"/>
              <a:t>10/31/2012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80EACA7-39C6-1743-807A-0E5C8C44959A}" type="slidenum">
              <a:rPr lang="en-US" smtClean="0"/>
              <a:t>‹#›</a:t>
            </a:fld>
            <a:endParaRPr lang="en-US" dirty="0"/>
          </a:p>
        </p:txBody>
      </p:sp>
    </p:spTree>
    <p:extLst>
      <p:ext uri="{BB962C8B-B14F-4D97-AF65-F5344CB8AC3E}">
        <p14:creationId xmlns:p14="http://schemas.microsoft.com/office/powerpoint/2010/main" val="73328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40A463-D21D-AA42-9166-A58C523736E1}" type="datetimeFigureOut">
              <a:rPr lang="en-US" smtClean="0"/>
              <a:t>10/31/2012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0EACA7-39C6-1743-807A-0E5C8C44959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40A463-D21D-AA42-9166-A58C523736E1}" type="datetimeFigureOut">
              <a:rPr lang="en-US" smtClean="0"/>
              <a:t>10/31/2012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0EACA7-39C6-1743-807A-0E5C8C44959A}"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40A463-D21D-AA42-9166-A58C523736E1}" type="datetimeFigureOut">
              <a:rPr lang="en-US" smtClean="0"/>
              <a:t>10/31/2012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0EACA7-39C6-1743-807A-0E5C8C44959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40A463-D21D-AA42-9166-A58C523736E1}" type="datetimeFigureOut">
              <a:rPr lang="en-US" smtClean="0"/>
              <a:t>10/31/2012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80EACA7-39C6-1743-807A-0E5C8C44959A}"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40A463-D21D-AA42-9166-A58C523736E1}" type="datetimeFigureOut">
              <a:rPr lang="en-US" smtClean="0"/>
              <a:t>10/31/2012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80EACA7-39C6-1743-807A-0E5C8C44959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0A463-D21D-AA42-9166-A58C523736E1}" type="datetimeFigureOut">
              <a:rPr lang="en-US" smtClean="0"/>
              <a:t>10/31/2012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80EACA7-39C6-1743-807A-0E5C8C44959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40A463-D21D-AA42-9166-A58C523736E1}" type="datetimeFigureOut">
              <a:rPr lang="en-US" smtClean="0"/>
              <a:t>10/31/2012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0EACA7-39C6-1743-807A-0E5C8C44959A}"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40A463-D21D-AA42-9166-A58C523736E1}" type="datetimeFigureOut">
              <a:rPr lang="en-US" smtClean="0"/>
              <a:t>10/31/2012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0EACA7-39C6-1743-807A-0E5C8C44959A}"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40A463-D21D-AA42-9166-A58C523736E1}" type="datetimeFigureOut">
              <a:rPr lang="en-US" smtClean="0"/>
              <a:t>10/31/2012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EACA7-39C6-1743-807A-0E5C8C44959A}"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066800" y="685800"/>
            <a:ext cx="7162800" cy="457200"/>
          </a:xfrm>
          <a:prstGeom prst="rect">
            <a:avLst/>
          </a:prstGeom>
          <a:noFill/>
          <a:ln w="9525">
            <a:noFill/>
            <a:miter lim="800000"/>
            <a:headEnd/>
            <a:tailEnd/>
          </a:ln>
        </p:spPr>
        <p:txBody>
          <a:bodyPr>
            <a:prstTxWarp prst="textNoShape">
              <a:avLst/>
            </a:prstTxWarp>
            <a:spAutoFit/>
          </a:bodyPr>
          <a:lstStyle/>
          <a:p>
            <a:endParaRPr lang="en-US" dirty="0"/>
          </a:p>
        </p:txBody>
      </p:sp>
      <p:sp>
        <p:nvSpPr>
          <p:cNvPr id="14339" name="Rectangle 3"/>
          <p:cNvSpPr>
            <a:spLocks noChangeArrowheads="1"/>
          </p:cNvSpPr>
          <p:nvPr/>
        </p:nvSpPr>
        <p:spPr bwMode="auto">
          <a:xfrm>
            <a:off x="0" y="0"/>
            <a:ext cx="9144000" cy="1295400"/>
          </a:xfrm>
          <a:prstGeom prst="rect">
            <a:avLst/>
          </a:prstGeom>
          <a:solidFill>
            <a:srgbClr val="F8FFB3"/>
          </a:solidFill>
          <a:ln w="9525">
            <a:noFill/>
            <a:miter lim="800000"/>
            <a:headEnd/>
            <a:tailEnd/>
          </a:ln>
        </p:spPr>
        <p:txBody>
          <a:bodyPr wrap="none" anchor="ctr">
            <a:prstTxWarp prst="textNoShape">
              <a:avLst/>
            </a:prstTxWarp>
          </a:bodyPr>
          <a:lstStyle/>
          <a:p>
            <a:endParaRPr lang="en-US" dirty="0"/>
          </a:p>
        </p:txBody>
      </p:sp>
      <p:pic>
        <p:nvPicPr>
          <p:cNvPr id="14340" name="Picture 4"/>
          <p:cNvPicPr>
            <a:picLocks noChangeAspect="1" noChangeArrowheads="1"/>
          </p:cNvPicPr>
          <p:nvPr/>
        </p:nvPicPr>
        <p:blipFill>
          <a:blip r:embed="rId3"/>
          <a:srcRect/>
          <a:stretch>
            <a:fillRect/>
          </a:stretch>
        </p:blipFill>
        <p:spPr bwMode="auto">
          <a:xfrm>
            <a:off x="381000" y="0"/>
            <a:ext cx="3733800" cy="1230313"/>
          </a:xfrm>
          <a:prstGeom prst="rect">
            <a:avLst/>
          </a:prstGeom>
          <a:noFill/>
          <a:ln w="9525">
            <a:noFill/>
            <a:miter lim="800000"/>
            <a:headEnd/>
            <a:tailEnd/>
          </a:ln>
        </p:spPr>
      </p:pic>
      <p:sp>
        <p:nvSpPr>
          <p:cNvPr id="14341" name="Line 5"/>
          <p:cNvSpPr>
            <a:spLocks noChangeShapeType="1"/>
          </p:cNvSpPr>
          <p:nvPr/>
        </p:nvSpPr>
        <p:spPr bwMode="auto">
          <a:xfrm>
            <a:off x="0" y="1295400"/>
            <a:ext cx="9144000" cy="0"/>
          </a:xfrm>
          <a:prstGeom prst="line">
            <a:avLst/>
          </a:prstGeom>
          <a:noFill/>
          <a:ln w="19050">
            <a:solidFill>
              <a:srgbClr val="D2BB30"/>
            </a:solidFill>
            <a:round/>
            <a:headEnd/>
            <a:tailEnd/>
          </a:ln>
        </p:spPr>
        <p:txBody>
          <a:bodyPr wrap="none" anchor="ctr">
            <a:prstTxWarp prst="textNoShape">
              <a:avLst/>
            </a:prstTxWarp>
          </a:bodyPr>
          <a:lstStyle/>
          <a:p>
            <a:endParaRPr lang="en-US" dirty="0"/>
          </a:p>
        </p:txBody>
      </p:sp>
      <p:sp>
        <p:nvSpPr>
          <p:cNvPr id="6" name="Text Box 6"/>
          <p:cNvSpPr txBox="1">
            <a:spLocks noChangeArrowheads="1"/>
          </p:cNvSpPr>
          <p:nvPr/>
        </p:nvSpPr>
        <p:spPr bwMode="auto">
          <a:xfrm>
            <a:off x="304800" y="1639888"/>
            <a:ext cx="8610600" cy="4585871"/>
          </a:xfrm>
          <a:prstGeom prst="rect">
            <a:avLst/>
          </a:prstGeom>
          <a:noFill/>
          <a:ln w="9525">
            <a:noFill/>
            <a:miter lim="800000"/>
            <a:headEnd/>
            <a:tailEnd/>
          </a:ln>
        </p:spPr>
        <p:txBody>
          <a:bodyPr>
            <a:prstTxWarp prst="textNoShape">
              <a:avLst/>
            </a:prstTxWarp>
            <a:spAutoFit/>
          </a:bodyPr>
          <a:lstStyle/>
          <a:p>
            <a:pPr algn="ctr"/>
            <a:endParaRPr lang="en-US" sz="3600" dirty="0">
              <a:latin typeface="Arial" charset="0"/>
            </a:endParaRPr>
          </a:p>
          <a:p>
            <a:pPr algn="ctr"/>
            <a:r>
              <a:rPr lang="en-US" sz="3600" dirty="0">
                <a:latin typeface="Arial" charset="0"/>
              </a:rPr>
              <a:t>Topic</a:t>
            </a:r>
            <a:r>
              <a:rPr lang="en-US" sz="3600" dirty="0" smtClean="0">
                <a:latin typeface="Arial" charset="0"/>
              </a:rPr>
              <a:t> 6a:</a:t>
            </a:r>
          </a:p>
          <a:p>
            <a:pPr algn="ctr"/>
            <a:r>
              <a:rPr lang="en-US" sz="3600" dirty="0" smtClean="0">
                <a:solidFill>
                  <a:srgbClr val="000090"/>
                </a:solidFill>
                <a:latin typeface="Arial" charset="0"/>
              </a:rPr>
              <a:t>Interactive Slide Lecture</a:t>
            </a:r>
          </a:p>
          <a:p>
            <a:pPr algn="ctr"/>
            <a:r>
              <a:rPr lang="en-US" sz="3600" dirty="0">
                <a:solidFill>
                  <a:srgbClr val="000090"/>
                </a:solidFill>
                <a:latin typeface="Arial" charset="0"/>
              </a:rPr>
              <a:t> </a:t>
            </a:r>
          </a:p>
          <a:p>
            <a:pPr algn="ctr"/>
            <a:r>
              <a:rPr lang="en-US" sz="2800" dirty="0" smtClean="0">
                <a:solidFill>
                  <a:srgbClr val="000090"/>
                </a:solidFill>
                <a:latin typeface="Arial" charset="0"/>
              </a:rPr>
              <a:t>Establishing Foundational Knowledge</a:t>
            </a:r>
            <a:endParaRPr lang="en-US" sz="3600" dirty="0">
              <a:solidFill>
                <a:srgbClr val="000090"/>
              </a:solidFill>
              <a:latin typeface="Arial" charset="0"/>
            </a:endParaRPr>
          </a:p>
          <a:p>
            <a:pPr algn="ctr"/>
            <a:endParaRPr lang="en-US" sz="3600" dirty="0">
              <a:latin typeface="Arial" charset="0"/>
            </a:endParaRPr>
          </a:p>
          <a:p>
            <a:pPr algn="ctr"/>
            <a:endParaRPr lang="en-US" sz="2800" dirty="0">
              <a:latin typeface="Arial" charset="0"/>
            </a:endParaRPr>
          </a:p>
          <a:p>
            <a:pPr algn="ctr"/>
            <a:endParaRPr lang="en-US" sz="2800" dirty="0" smtClean="0">
              <a:latin typeface="Arial" charset="0"/>
            </a:endParaRPr>
          </a:p>
          <a:p>
            <a:pPr algn="ctr"/>
            <a:r>
              <a:rPr lang="en-US" sz="2800" dirty="0" smtClean="0">
                <a:latin typeface="Arial" charset="0"/>
              </a:rPr>
              <a:t>Progressive Reforms</a:t>
            </a:r>
            <a:endParaRPr lang="en-US" sz="2800" dirty="0">
              <a:latin typeface="Arial" charset="0"/>
            </a:endParaRPr>
          </a:p>
        </p:txBody>
      </p:sp>
    </p:spTree>
    <p:extLst>
      <p:ext uri="{BB962C8B-B14F-4D97-AF65-F5344CB8AC3E}">
        <p14:creationId xmlns:p14="http://schemas.microsoft.com/office/powerpoint/2010/main" val="1396451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066800" y="685800"/>
            <a:ext cx="7162800" cy="457200"/>
          </a:xfrm>
          <a:prstGeom prst="rect">
            <a:avLst/>
          </a:prstGeom>
          <a:noFill/>
          <a:ln w="9525">
            <a:noFill/>
            <a:miter lim="800000"/>
            <a:headEnd/>
            <a:tailEnd/>
          </a:ln>
        </p:spPr>
        <p:txBody>
          <a:bodyPr>
            <a:prstTxWarp prst="textNoShape">
              <a:avLst/>
            </a:prstTxWarp>
            <a:spAutoFit/>
          </a:bodyPr>
          <a:lstStyle/>
          <a:p>
            <a:endParaRPr lang="en-US" dirty="0"/>
          </a:p>
        </p:txBody>
      </p:sp>
      <p:sp>
        <p:nvSpPr>
          <p:cNvPr id="14339" name="Rectangle 3"/>
          <p:cNvSpPr>
            <a:spLocks noChangeArrowheads="1"/>
          </p:cNvSpPr>
          <p:nvPr/>
        </p:nvSpPr>
        <p:spPr bwMode="auto">
          <a:xfrm>
            <a:off x="0" y="0"/>
            <a:ext cx="9144000" cy="1295400"/>
          </a:xfrm>
          <a:prstGeom prst="rect">
            <a:avLst/>
          </a:prstGeom>
          <a:solidFill>
            <a:srgbClr val="F8FFB3"/>
          </a:solidFill>
          <a:ln w="9525">
            <a:noFill/>
            <a:miter lim="800000"/>
            <a:headEnd/>
            <a:tailEnd/>
          </a:ln>
        </p:spPr>
        <p:txBody>
          <a:bodyPr wrap="none" anchor="ctr">
            <a:prstTxWarp prst="textNoShape">
              <a:avLst/>
            </a:prstTxWarp>
          </a:bodyPr>
          <a:lstStyle/>
          <a:p>
            <a:r>
              <a:rPr lang="en-US" b="1" dirty="0" smtClean="0"/>
              <a:t>								</a:t>
            </a:r>
            <a:r>
              <a:rPr lang="en-US" b="1" dirty="0"/>
              <a:t>	</a:t>
            </a:r>
            <a:r>
              <a:rPr lang="en-US" b="1" dirty="0" smtClean="0"/>
              <a:t>		</a:t>
            </a:r>
            <a:r>
              <a:rPr lang="en-US" sz="3200" b="1" dirty="0" smtClean="0"/>
              <a:t>Richard </a:t>
            </a:r>
            <a:r>
              <a:rPr lang="en-US" sz="3200" b="1" dirty="0"/>
              <a:t>Croker of </a:t>
            </a:r>
            <a:endParaRPr lang="en-US" sz="3200" b="1" dirty="0" smtClean="0"/>
          </a:p>
          <a:p>
            <a:r>
              <a:rPr lang="en-US" sz="3200" b="1" dirty="0"/>
              <a:t>	</a:t>
            </a:r>
            <a:r>
              <a:rPr lang="en-US" sz="3200" b="1" dirty="0" smtClean="0"/>
              <a:t>										Tammany </a:t>
            </a:r>
            <a:r>
              <a:rPr lang="en-US" sz="3200" b="1" dirty="0"/>
              <a:t>Hall:</a:t>
            </a:r>
          </a:p>
        </p:txBody>
      </p:sp>
      <p:pic>
        <p:nvPicPr>
          <p:cNvPr id="14340" name="Picture 4"/>
          <p:cNvPicPr>
            <a:picLocks noChangeAspect="1" noChangeArrowheads="1"/>
          </p:cNvPicPr>
          <p:nvPr/>
        </p:nvPicPr>
        <p:blipFill>
          <a:blip r:embed="rId3"/>
          <a:srcRect/>
          <a:stretch>
            <a:fillRect/>
          </a:stretch>
        </p:blipFill>
        <p:spPr bwMode="auto">
          <a:xfrm>
            <a:off x="381000" y="0"/>
            <a:ext cx="3733800" cy="1230313"/>
          </a:xfrm>
          <a:prstGeom prst="rect">
            <a:avLst/>
          </a:prstGeom>
          <a:noFill/>
          <a:ln w="9525">
            <a:noFill/>
            <a:miter lim="800000"/>
            <a:headEnd/>
            <a:tailEnd/>
          </a:ln>
        </p:spPr>
      </p:pic>
      <p:sp>
        <p:nvSpPr>
          <p:cNvPr id="14341" name="Line 5"/>
          <p:cNvSpPr>
            <a:spLocks noChangeShapeType="1"/>
          </p:cNvSpPr>
          <p:nvPr/>
        </p:nvSpPr>
        <p:spPr bwMode="auto">
          <a:xfrm>
            <a:off x="0" y="1295400"/>
            <a:ext cx="9144000" cy="0"/>
          </a:xfrm>
          <a:prstGeom prst="line">
            <a:avLst/>
          </a:prstGeom>
          <a:noFill/>
          <a:ln w="19050">
            <a:solidFill>
              <a:srgbClr val="D2BB30"/>
            </a:solidFill>
            <a:round/>
            <a:headEnd/>
            <a:tailEnd/>
          </a:ln>
        </p:spPr>
        <p:txBody>
          <a:bodyPr wrap="none" anchor="ctr">
            <a:prstTxWarp prst="textNoShape">
              <a:avLst/>
            </a:prstTxWarp>
          </a:bodyPr>
          <a:lstStyle/>
          <a:p>
            <a:endParaRPr lang="en-US" dirty="0"/>
          </a:p>
        </p:txBody>
      </p:sp>
      <p:sp>
        <p:nvSpPr>
          <p:cNvPr id="7" name="Content Placeholder 2"/>
          <p:cNvSpPr txBox="1">
            <a:spLocks/>
          </p:cNvSpPr>
          <p:nvPr/>
        </p:nvSpPr>
        <p:spPr>
          <a:xfrm>
            <a:off x="214425" y="1295537"/>
            <a:ext cx="8725459" cy="452596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dirty="0" smtClean="0"/>
              <a:t>“There is no denying the service which Tammany has rendered to the Republic.  There is no such organization for taking hold of the untrained, friendless man and converting him into a citizen.  Who else would do it if we did not?  There is not a mugwump in the city who would shake hands with him.”</a:t>
            </a:r>
            <a:r>
              <a:rPr lang="en-US" sz="3600" dirty="0"/>
              <a:t> </a:t>
            </a:r>
            <a:endParaRPr lang="en-US" sz="3600" dirty="0" smtClean="0"/>
          </a:p>
          <a:p>
            <a:pPr marL="0" indent="0">
              <a:buNone/>
            </a:pPr>
            <a:endParaRPr lang="en-US" sz="2000" dirty="0" smtClean="0"/>
          </a:p>
          <a:p>
            <a:pPr marL="0" indent="0">
              <a:buNone/>
            </a:pPr>
            <a:r>
              <a:rPr lang="en-US" sz="2000" dirty="0" smtClean="0"/>
              <a:t>Source: 	Riordan</a:t>
            </a:r>
            <a:r>
              <a:rPr lang="en-US" sz="2000" dirty="0"/>
              <a:t>, W.L. (1963). </a:t>
            </a:r>
            <a:r>
              <a:rPr lang="en-US" sz="2000" i="1" dirty="0"/>
              <a:t>Plunkett of Tammany Hall</a:t>
            </a:r>
            <a:r>
              <a:rPr lang="en-US" sz="2000" dirty="0"/>
              <a:t> New York:  E.P. Dutton &amp; </a:t>
            </a:r>
            <a:r>
              <a:rPr lang="en-US" sz="2000" dirty="0" smtClean="0"/>
              <a:t> 		Co</a:t>
            </a:r>
            <a:r>
              <a:rPr lang="en-US" sz="2000" dirty="0"/>
              <a:t>., Inc., p. xix.</a:t>
            </a:r>
          </a:p>
        </p:txBody>
      </p:sp>
    </p:spTree>
    <p:extLst>
      <p:ext uri="{BB962C8B-B14F-4D97-AF65-F5344CB8AC3E}">
        <p14:creationId xmlns:p14="http://schemas.microsoft.com/office/powerpoint/2010/main" val="1396451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066800" y="685800"/>
            <a:ext cx="7162800" cy="457200"/>
          </a:xfrm>
          <a:prstGeom prst="rect">
            <a:avLst/>
          </a:prstGeom>
          <a:noFill/>
          <a:ln w="9525">
            <a:noFill/>
            <a:miter lim="800000"/>
            <a:headEnd/>
            <a:tailEnd/>
          </a:ln>
        </p:spPr>
        <p:txBody>
          <a:bodyPr>
            <a:prstTxWarp prst="textNoShape">
              <a:avLst/>
            </a:prstTxWarp>
            <a:spAutoFit/>
          </a:bodyPr>
          <a:lstStyle/>
          <a:p>
            <a:endParaRPr lang="en-US" dirty="0"/>
          </a:p>
        </p:txBody>
      </p:sp>
      <p:sp>
        <p:nvSpPr>
          <p:cNvPr id="14339" name="Rectangle 3"/>
          <p:cNvSpPr>
            <a:spLocks noChangeArrowheads="1"/>
          </p:cNvSpPr>
          <p:nvPr/>
        </p:nvSpPr>
        <p:spPr bwMode="auto">
          <a:xfrm>
            <a:off x="0" y="0"/>
            <a:ext cx="9144000" cy="1295400"/>
          </a:xfrm>
          <a:prstGeom prst="rect">
            <a:avLst/>
          </a:prstGeom>
          <a:solidFill>
            <a:srgbClr val="F8FFB3"/>
          </a:solidFill>
          <a:ln w="9525">
            <a:noFill/>
            <a:miter lim="800000"/>
            <a:headEnd/>
            <a:tailEnd/>
          </a:ln>
        </p:spPr>
        <p:txBody>
          <a:bodyPr wrap="none" anchor="ctr">
            <a:prstTxWarp prst="textNoShape">
              <a:avLst/>
            </a:prstTxWarp>
          </a:bodyPr>
          <a:lstStyle/>
          <a:p>
            <a:endParaRPr lang="en-US" dirty="0"/>
          </a:p>
        </p:txBody>
      </p:sp>
      <p:sp>
        <p:nvSpPr>
          <p:cNvPr id="14341" name="Line 5"/>
          <p:cNvSpPr>
            <a:spLocks noChangeShapeType="1"/>
          </p:cNvSpPr>
          <p:nvPr/>
        </p:nvSpPr>
        <p:spPr bwMode="auto">
          <a:xfrm>
            <a:off x="0" y="1295400"/>
            <a:ext cx="9144000" cy="0"/>
          </a:xfrm>
          <a:prstGeom prst="line">
            <a:avLst/>
          </a:prstGeom>
          <a:noFill/>
          <a:ln w="19050">
            <a:solidFill>
              <a:srgbClr val="D2BB30"/>
            </a:solidFill>
            <a:round/>
            <a:headEnd/>
            <a:tailEnd/>
          </a:ln>
        </p:spPr>
        <p:txBody>
          <a:bodyPr wrap="none" anchor="ctr">
            <a:prstTxWarp prst="textNoShape">
              <a:avLst/>
            </a:prstTxWarp>
          </a:bodyPr>
          <a:lstStyle/>
          <a:p>
            <a:endParaRPr lang="en-US" dirty="0"/>
          </a:p>
        </p:txBody>
      </p:sp>
      <p:sp>
        <p:nvSpPr>
          <p:cNvPr id="6" name="Title 1"/>
          <p:cNvSpPr txBox="1">
            <a:spLocks/>
          </p:cNvSpPr>
          <p:nvPr/>
        </p:nvSpPr>
        <p:spPr>
          <a:xfrm>
            <a:off x="457200" y="27206"/>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Machine Politics</a:t>
            </a:r>
            <a:endParaRPr lang="en-US" b="1" dirty="0"/>
          </a:p>
        </p:txBody>
      </p:sp>
      <p:pic>
        <p:nvPicPr>
          <p:cNvPr id="7" name="Picture 6" descr="gilded_age_passing_buc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85800"/>
            <a:ext cx="7805935" cy="5952025"/>
          </a:xfrm>
          <a:prstGeom prst="rect">
            <a:avLst/>
          </a:prstGeom>
        </p:spPr>
      </p:pic>
      <p:sp>
        <p:nvSpPr>
          <p:cNvPr id="9" name="Rectangle 8"/>
          <p:cNvSpPr/>
          <p:nvPr/>
        </p:nvSpPr>
        <p:spPr>
          <a:xfrm>
            <a:off x="654647" y="6273224"/>
            <a:ext cx="7608488" cy="584776"/>
          </a:xfrm>
          <a:prstGeom prst="rect">
            <a:avLst/>
          </a:prstGeom>
        </p:spPr>
        <p:txBody>
          <a:bodyPr wrap="square">
            <a:spAutoFit/>
          </a:bodyPr>
          <a:lstStyle/>
          <a:p>
            <a:endParaRPr lang="en-US" dirty="0"/>
          </a:p>
          <a:p>
            <a:r>
              <a:rPr lang="en-US" sz="1400" dirty="0" smtClean="0"/>
              <a:t>Source: http</a:t>
            </a:r>
            <a:r>
              <a:rPr lang="en-US" sz="1400" dirty="0"/>
              <a:t>://www.harpweek.com/09cartoon/BrowseByDateCartoon.asp?Month=August&amp;Date=19</a:t>
            </a:r>
          </a:p>
        </p:txBody>
      </p:sp>
    </p:spTree>
    <p:extLst>
      <p:ext uri="{BB962C8B-B14F-4D97-AF65-F5344CB8AC3E}">
        <p14:creationId xmlns:p14="http://schemas.microsoft.com/office/powerpoint/2010/main" val="1396451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066800" y="685800"/>
            <a:ext cx="7162800" cy="457200"/>
          </a:xfrm>
          <a:prstGeom prst="rect">
            <a:avLst/>
          </a:prstGeom>
          <a:noFill/>
          <a:ln w="9525">
            <a:noFill/>
            <a:miter lim="800000"/>
            <a:headEnd/>
            <a:tailEnd/>
          </a:ln>
        </p:spPr>
        <p:txBody>
          <a:bodyPr>
            <a:prstTxWarp prst="textNoShape">
              <a:avLst/>
            </a:prstTxWarp>
            <a:spAutoFit/>
          </a:bodyPr>
          <a:lstStyle/>
          <a:p>
            <a:endParaRPr lang="en-US" dirty="0"/>
          </a:p>
        </p:txBody>
      </p:sp>
      <p:sp>
        <p:nvSpPr>
          <p:cNvPr id="14339" name="Rectangle 3"/>
          <p:cNvSpPr>
            <a:spLocks noChangeArrowheads="1"/>
          </p:cNvSpPr>
          <p:nvPr/>
        </p:nvSpPr>
        <p:spPr bwMode="auto">
          <a:xfrm>
            <a:off x="0" y="0"/>
            <a:ext cx="9144000" cy="1295400"/>
          </a:xfrm>
          <a:prstGeom prst="rect">
            <a:avLst/>
          </a:prstGeom>
          <a:solidFill>
            <a:srgbClr val="F8FFB3"/>
          </a:solidFill>
          <a:ln w="9525">
            <a:noFill/>
            <a:miter lim="800000"/>
            <a:headEnd/>
            <a:tailEnd/>
          </a:ln>
        </p:spPr>
        <p:txBody>
          <a:bodyPr wrap="none" anchor="ctr">
            <a:prstTxWarp prst="textNoShape">
              <a:avLst/>
            </a:prstTxWarp>
          </a:bodyPr>
          <a:lstStyle/>
          <a:p>
            <a:endParaRPr lang="en-US" dirty="0"/>
          </a:p>
        </p:txBody>
      </p:sp>
      <p:sp>
        <p:nvSpPr>
          <p:cNvPr id="14341" name="Line 5"/>
          <p:cNvSpPr>
            <a:spLocks noChangeShapeType="1"/>
          </p:cNvSpPr>
          <p:nvPr/>
        </p:nvSpPr>
        <p:spPr bwMode="auto">
          <a:xfrm>
            <a:off x="0" y="1295400"/>
            <a:ext cx="9144000" cy="0"/>
          </a:xfrm>
          <a:prstGeom prst="line">
            <a:avLst/>
          </a:prstGeom>
          <a:noFill/>
          <a:ln w="19050">
            <a:solidFill>
              <a:srgbClr val="D2BB30"/>
            </a:solidFill>
            <a:round/>
            <a:headEnd/>
            <a:tailEnd/>
          </a:ln>
        </p:spPr>
        <p:txBody>
          <a:bodyPr wrap="none" anchor="ctr">
            <a:prstTxWarp prst="textNoShape">
              <a:avLst/>
            </a:prstTxWarp>
          </a:bodyPr>
          <a:lstStyle/>
          <a:p>
            <a:endParaRPr lang="en-US" dirty="0"/>
          </a:p>
        </p:txBody>
      </p:sp>
      <p:sp>
        <p:nvSpPr>
          <p:cNvPr id="6"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Criticism of Machine</a:t>
            </a:r>
            <a:r>
              <a:rPr lang="en-US" dirty="0" smtClean="0"/>
              <a:t>	</a:t>
            </a:r>
            <a:endParaRPr lang="en-US" dirty="0"/>
          </a:p>
        </p:txBody>
      </p:sp>
      <p:sp>
        <p:nvSpPr>
          <p:cNvPr id="7" name="Content Placeholder 2"/>
          <p:cNvSpPr txBox="1">
            <a:spLocks/>
          </p:cNvSpPr>
          <p:nvPr/>
        </p:nvSpPr>
        <p:spPr>
          <a:xfrm>
            <a:off x="457200" y="1600200"/>
            <a:ext cx="8229600" cy="4525963"/>
          </a:xfrm>
          <a:prstGeom prst="rect">
            <a:avLst/>
          </a:prstGeom>
        </p:spPr>
        <p:txBody>
          <a:bodyPr>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900" dirty="0" smtClean="0"/>
              <a:t>“The big-city machines misused and abused, the immense power it won because its leaders could not envision a more just and more beautiful city than the mean and ugly neighborhoods in which they grew to manhood.”  </a:t>
            </a:r>
          </a:p>
          <a:p>
            <a:endParaRPr lang="en-US" sz="3600" dirty="0" smtClean="0"/>
          </a:p>
          <a:p>
            <a:pPr marL="0" indent="0">
              <a:buFont typeface="Arial"/>
              <a:buNone/>
            </a:pPr>
            <a:r>
              <a:rPr lang="en-US" sz="3000" dirty="0" smtClean="0"/>
              <a:t>Source: Lincoln Steffens, </a:t>
            </a:r>
            <a:r>
              <a:rPr lang="en-US" sz="3000" i="1" dirty="0" smtClean="0"/>
              <a:t>The Shame of the Cities, </a:t>
            </a:r>
            <a:r>
              <a:rPr lang="en-US" sz="3000" dirty="0" smtClean="0"/>
              <a:t>1904.</a:t>
            </a:r>
            <a:endParaRPr lang="en-US" sz="3000" dirty="0"/>
          </a:p>
        </p:txBody>
      </p:sp>
    </p:spTree>
    <p:extLst>
      <p:ext uri="{BB962C8B-B14F-4D97-AF65-F5344CB8AC3E}">
        <p14:creationId xmlns:p14="http://schemas.microsoft.com/office/powerpoint/2010/main" val="1396451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066800" y="685800"/>
            <a:ext cx="7162800" cy="457200"/>
          </a:xfrm>
          <a:prstGeom prst="rect">
            <a:avLst/>
          </a:prstGeom>
          <a:noFill/>
          <a:ln w="9525">
            <a:noFill/>
            <a:miter lim="800000"/>
            <a:headEnd/>
            <a:tailEnd/>
          </a:ln>
        </p:spPr>
        <p:txBody>
          <a:bodyPr>
            <a:prstTxWarp prst="textNoShape">
              <a:avLst/>
            </a:prstTxWarp>
            <a:spAutoFit/>
          </a:bodyPr>
          <a:lstStyle/>
          <a:p>
            <a:endParaRPr lang="en-US" dirty="0"/>
          </a:p>
        </p:txBody>
      </p:sp>
      <p:sp>
        <p:nvSpPr>
          <p:cNvPr id="14339" name="Rectangle 3"/>
          <p:cNvSpPr>
            <a:spLocks noChangeArrowheads="1"/>
          </p:cNvSpPr>
          <p:nvPr/>
        </p:nvSpPr>
        <p:spPr bwMode="auto">
          <a:xfrm>
            <a:off x="0" y="0"/>
            <a:ext cx="9144000" cy="1295400"/>
          </a:xfrm>
          <a:prstGeom prst="rect">
            <a:avLst/>
          </a:prstGeom>
          <a:solidFill>
            <a:srgbClr val="F8FFB3"/>
          </a:solidFill>
          <a:ln w="9525">
            <a:noFill/>
            <a:miter lim="800000"/>
            <a:headEnd/>
            <a:tailEnd/>
          </a:ln>
        </p:spPr>
        <p:txBody>
          <a:bodyPr wrap="none" anchor="ctr">
            <a:prstTxWarp prst="textNoShape">
              <a:avLst/>
            </a:prstTxWarp>
          </a:bodyPr>
          <a:lstStyle/>
          <a:p>
            <a:endParaRPr lang="en-US" dirty="0"/>
          </a:p>
        </p:txBody>
      </p:sp>
      <p:pic>
        <p:nvPicPr>
          <p:cNvPr id="14340" name="Picture 4"/>
          <p:cNvPicPr>
            <a:picLocks noChangeAspect="1" noChangeArrowheads="1"/>
          </p:cNvPicPr>
          <p:nvPr/>
        </p:nvPicPr>
        <p:blipFill>
          <a:blip r:embed="rId3"/>
          <a:srcRect/>
          <a:stretch>
            <a:fillRect/>
          </a:stretch>
        </p:blipFill>
        <p:spPr bwMode="auto">
          <a:xfrm>
            <a:off x="381000" y="0"/>
            <a:ext cx="3733800" cy="1230313"/>
          </a:xfrm>
          <a:prstGeom prst="rect">
            <a:avLst/>
          </a:prstGeom>
          <a:noFill/>
          <a:ln w="9525">
            <a:noFill/>
            <a:miter lim="800000"/>
            <a:headEnd/>
            <a:tailEnd/>
          </a:ln>
        </p:spPr>
      </p:pic>
      <p:sp>
        <p:nvSpPr>
          <p:cNvPr id="14341" name="Line 5"/>
          <p:cNvSpPr>
            <a:spLocks noChangeShapeType="1"/>
          </p:cNvSpPr>
          <p:nvPr/>
        </p:nvSpPr>
        <p:spPr bwMode="auto">
          <a:xfrm>
            <a:off x="0" y="1295400"/>
            <a:ext cx="9144000" cy="0"/>
          </a:xfrm>
          <a:prstGeom prst="line">
            <a:avLst/>
          </a:prstGeom>
          <a:noFill/>
          <a:ln w="19050">
            <a:solidFill>
              <a:srgbClr val="D2BB30"/>
            </a:solidFill>
            <a:round/>
            <a:headEnd/>
            <a:tailEnd/>
          </a:ln>
        </p:spPr>
        <p:txBody>
          <a:bodyPr wrap="none" anchor="ctr">
            <a:prstTxWarp prst="textNoShape">
              <a:avLst/>
            </a:prstTxWarp>
          </a:bodyPr>
          <a:lstStyle/>
          <a:p>
            <a:endParaRPr lang="en-US" dirty="0"/>
          </a:p>
        </p:txBody>
      </p:sp>
      <p:sp>
        <p:nvSpPr>
          <p:cNvPr id="6" name="Title 2"/>
          <p:cNvSpPr txBox="1">
            <a:spLocks/>
          </p:cNvSpPr>
          <p:nvPr/>
        </p:nvSpPr>
        <p:spPr>
          <a:xfrm>
            <a:off x="4948274" y="131530"/>
            <a:ext cx="3738525"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Trusts</a:t>
            </a:r>
            <a:endParaRPr lang="en-US" b="1" dirty="0"/>
          </a:p>
        </p:txBody>
      </p:sp>
      <p:pic>
        <p:nvPicPr>
          <p:cNvPr id="7" name="Picture 6" descr="Bosses of the Senat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230313"/>
            <a:ext cx="8229599" cy="5355984"/>
          </a:xfrm>
          <a:prstGeom prst="rect">
            <a:avLst/>
          </a:prstGeom>
        </p:spPr>
      </p:pic>
      <p:sp>
        <p:nvSpPr>
          <p:cNvPr id="8" name="Rectangle 7"/>
          <p:cNvSpPr/>
          <p:nvPr/>
        </p:nvSpPr>
        <p:spPr>
          <a:xfrm>
            <a:off x="935533" y="6546584"/>
            <a:ext cx="8808972" cy="307777"/>
          </a:xfrm>
          <a:prstGeom prst="rect">
            <a:avLst/>
          </a:prstGeom>
        </p:spPr>
        <p:txBody>
          <a:bodyPr wrap="square">
            <a:spAutoFit/>
          </a:bodyPr>
          <a:lstStyle/>
          <a:p>
            <a:pPr lvl="0"/>
            <a:r>
              <a:rPr lang="en-US" sz="1400" dirty="0" smtClean="0"/>
              <a:t>Source: http</a:t>
            </a:r>
            <a:r>
              <a:rPr lang="en-US" sz="1400" dirty="0"/>
              <a:t>://www.senate.gov/artandhistory/art/common/image/Ga_cartoon_38_00392.htm</a:t>
            </a:r>
          </a:p>
        </p:txBody>
      </p:sp>
    </p:spTree>
    <p:extLst>
      <p:ext uri="{BB962C8B-B14F-4D97-AF65-F5344CB8AC3E}">
        <p14:creationId xmlns:p14="http://schemas.microsoft.com/office/powerpoint/2010/main" val="1396451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066800" y="685800"/>
            <a:ext cx="7162800" cy="457200"/>
          </a:xfrm>
          <a:prstGeom prst="rect">
            <a:avLst/>
          </a:prstGeom>
          <a:noFill/>
          <a:ln w="9525">
            <a:noFill/>
            <a:miter lim="800000"/>
            <a:headEnd/>
            <a:tailEnd/>
          </a:ln>
        </p:spPr>
        <p:txBody>
          <a:bodyPr>
            <a:prstTxWarp prst="textNoShape">
              <a:avLst/>
            </a:prstTxWarp>
            <a:spAutoFit/>
          </a:bodyPr>
          <a:lstStyle/>
          <a:p>
            <a:endParaRPr lang="en-US" dirty="0"/>
          </a:p>
        </p:txBody>
      </p:sp>
      <p:sp>
        <p:nvSpPr>
          <p:cNvPr id="14339" name="Rectangle 3"/>
          <p:cNvSpPr>
            <a:spLocks noChangeArrowheads="1"/>
          </p:cNvSpPr>
          <p:nvPr/>
        </p:nvSpPr>
        <p:spPr bwMode="auto">
          <a:xfrm>
            <a:off x="0" y="0"/>
            <a:ext cx="9144000" cy="1295400"/>
          </a:xfrm>
          <a:prstGeom prst="rect">
            <a:avLst/>
          </a:prstGeom>
          <a:solidFill>
            <a:srgbClr val="F8FFB3"/>
          </a:solidFill>
          <a:ln w="9525">
            <a:noFill/>
            <a:miter lim="800000"/>
            <a:headEnd/>
            <a:tailEnd/>
          </a:ln>
        </p:spPr>
        <p:txBody>
          <a:bodyPr wrap="none" anchor="ctr">
            <a:prstTxWarp prst="textNoShape">
              <a:avLst/>
            </a:prstTxWarp>
          </a:bodyPr>
          <a:lstStyle/>
          <a:p>
            <a:endParaRPr lang="en-US" dirty="0"/>
          </a:p>
        </p:txBody>
      </p:sp>
      <p:pic>
        <p:nvPicPr>
          <p:cNvPr id="14340" name="Picture 4"/>
          <p:cNvPicPr>
            <a:picLocks noChangeAspect="1" noChangeArrowheads="1"/>
          </p:cNvPicPr>
          <p:nvPr/>
        </p:nvPicPr>
        <p:blipFill>
          <a:blip r:embed="rId3"/>
          <a:srcRect/>
          <a:stretch>
            <a:fillRect/>
          </a:stretch>
        </p:blipFill>
        <p:spPr bwMode="auto">
          <a:xfrm>
            <a:off x="381000" y="0"/>
            <a:ext cx="3733800" cy="1230313"/>
          </a:xfrm>
          <a:prstGeom prst="rect">
            <a:avLst/>
          </a:prstGeom>
          <a:noFill/>
          <a:ln w="9525">
            <a:noFill/>
            <a:miter lim="800000"/>
            <a:headEnd/>
            <a:tailEnd/>
          </a:ln>
        </p:spPr>
      </p:pic>
      <p:sp>
        <p:nvSpPr>
          <p:cNvPr id="14341" name="Line 5"/>
          <p:cNvSpPr>
            <a:spLocks noChangeShapeType="1"/>
          </p:cNvSpPr>
          <p:nvPr/>
        </p:nvSpPr>
        <p:spPr bwMode="auto">
          <a:xfrm>
            <a:off x="0" y="1295400"/>
            <a:ext cx="9144000" cy="0"/>
          </a:xfrm>
          <a:prstGeom prst="line">
            <a:avLst/>
          </a:prstGeom>
          <a:noFill/>
          <a:ln w="19050">
            <a:solidFill>
              <a:srgbClr val="D2BB30"/>
            </a:solidFill>
            <a:round/>
            <a:headEnd/>
            <a:tailEnd/>
          </a:ln>
        </p:spPr>
        <p:txBody>
          <a:bodyPr wrap="none" anchor="ctr">
            <a:prstTxWarp prst="textNoShape">
              <a:avLst/>
            </a:prstTxWarp>
          </a:bodyPr>
          <a:lstStyle/>
          <a:p>
            <a:endParaRPr lang="en-US" dirty="0"/>
          </a:p>
        </p:txBody>
      </p:sp>
      <p:pic>
        <p:nvPicPr>
          <p:cNvPr id="6" name="Picture 5" descr="byron_deadhor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00" y="1367883"/>
            <a:ext cx="6591300" cy="4933950"/>
          </a:xfrm>
          <a:prstGeom prst="rect">
            <a:avLst/>
          </a:prstGeom>
        </p:spPr>
      </p:pic>
      <p:sp>
        <p:nvSpPr>
          <p:cNvPr id="7" name="Title 4"/>
          <p:cNvSpPr txBox="1">
            <a:spLocks/>
          </p:cNvSpPr>
          <p:nvPr/>
        </p:nvSpPr>
        <p:spPr>
          <a:xfrm>
            <a:off x="457200" y="224883"/>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																		</a:t>
            </a:r>
            <a:r>
              <a:rPr lang="en-US" b="1" dirty="0" smtClean="0"/>
              <a:t>Poverty</a:t>
            </a:r>
            <a:endParaRPr lang="en-US" b="1" dirty="0"/>
          </a:p>
        </p:txBody>
      </p:sp>
      <p:sp>
        <p:nvSpPr>
          <p:cNvPr id="8" name="TextBox 7"/>
          <p:cNvSpPr txBox="1"/>
          <p:nvPr/>
        </p:nvSpPr>
        <p:spPr>
          <a:xfrm>
            <a:off x="2047842" y="6360899"/>
            <a:ext cx="5028540" cy="461665"/>
          </a:xfrm>
          <a:prstGeom prst="rect">
            <a:avLst/>
          </a:prstGeom>
          <a:noFill/>
        </p:spPr>
        <p:txBody>
          <a:bodyPr wrap="none" rtlCol="0">
            <a:spAutoFit/>
          </a:bodyPr>
          <a:lstStyle/>
          <a:p>
            <a:r>
              <a:rPr lang="en-US" sz="2400" smtClean="0"/>
              <a:t>Joeseph</a:t>
            </a:r>
            <a:r>
              <a:rPr lang="en-US" sz="2400" dirty="0" smtClean="0"/>
              <a:t> Byron.  (1905).  A Dead Horse.</a:t>
            </a:r>
            <a:endParaRPr lang="en-US" sz="2400" dirty="0"/>
          </a:p>
        </p:txBody>
      </p:sp>
    </p:spTree>
    <p:extLst>
      <p:ext uri="{BB962C8B-B14F-4D97-AF65-F5344CB8AC3E}">
        <p14:creationId xmlns:p14="http://schemas.microsoft.com/office/powerpoint/2010/main" val="1396451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066800" y="685800"/>
            <a:ext cx="7162800" cy="457200"/>
          </a:xfrm>
          <a:prstGeom prst="rect">
            <a:avLst/>
          </a:prstGeom>
          <a:noFill/>
          <a:ln w="9525">
            <a:noFill/>
            <a:miter lim="800000"/>
            <a:headEnd/>
            <a:tailEnd/>
          </a:ln>
        </p:spPr>
        <p:txBody>
          <a:bodyPr>
            <a:prstTxWarp prst="textNoShape">
              <a:avLst/>
            </a:prstTxWarp>
            <a:spAutoFit/>
          </a:bodyPr>
          <a:lstStyle/>
          <a:p>
            <a:endParaRPr lang="en-US" dirty="0"/>
          </a:p>
        </p:txBody>
      </p:sp>
      <p:sp>
        <p:nvSpPr>
          <p:cNvPr id="14339" name="Rectangle 3"/>
          <p:cNvSpPr>
            <a:spLocks noChangeArrowheads="1"/>
          </p:cNvSpPr>
          <p:nvPr/>
        </p:nvSpPr>
        <p:spPr bwMode="auto">
          <a:xfrm>
            <a:off x="0" y="0"/>
            <a:ext cx="9144000" cy="1295400"/>
          </a:xfrm>
          <a:prstGeom prst="rect">
            <a:avLst/>
          </a:prstGeom>
          <a:solidFill>
            <a:srgbClr val="F8FFB3"/>
          </a:solidFill>
          <a:ln w="9525">
            <a:noFill/>
            <a:miter lim="800000"/>
            <a:headEnd/>
            <a:tailEnd/>
          </a:ln>
        </p:spPr>
        <p:txBody>
          <a:bodyPr wrap="none" anchor="ctr">
            <a:prstTxWarp prst="textNoShape">
              <a:avLst/>
            </a:prstTxWarp>
          </a:bodyPr>
          <a:lstStyle/>
          <a:p>
            <a:endParaRPr lang="en-US" dirty="0"/>
          </a:p>
        </p:txBody>
      </p:sp>
      <p:sp>
        <p:nvSpPr>
          <p:cNvPr id="14341" name="Line 5"/>
          <p:cNvSpPr>
            <a:spLocks noChangeShapeType="1"/>
          </p:cNvSpPr>
          <p:nvPr/>
        </p:nvSpPr>
        <p:spPr bwMode="auto">
          <a:xfrm>
            <a:off x="0" y="1295400"/>
            <a:ext cx="9144000" cy="0"/>
          </a:xfrm>
          <a:prstGeom prst="line">
            <a:avLst/>
          </a:prstGeom>
          <a:noFill/>
          <a:ln w="19050">
            <a:solidFill>
              <a:srgbClr val="D2BB30"/>
            </a:solidFill>
            <a:round/>
            <a:headEnd/>
            <a:tailEnd/>
          </a:ln>
        </p:spPr>
        <p:txBody>
          <a:bodyPr wrap="none" anchor="ctr">
            <a:prstTxWarp prst="textNoShape">
              <a:avLst/>
            </a:prstTxWarp>
          </a:bodyPr>
          <a:lstStyle/>
          <a:p>
            <a:endParaRPr lang="en-US" dirty="0"/>
          </a:p>
        </p:txBody>
      </p:sp>
      <p:pic>
        <p:nvPicPr>
          <p:cNvPr id="6" name="Picture 5" descr="pyrami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4384" y="216122"/>
            <a:ext cx="4920489" cy="6377363"/>
          </a:xfrm>
          <a:prstGeom prst="rect">
            <a:avLst/>
          </a:prstGeom>
        </p:spPr>
      </p:pic>
      <p:sp>
        <p:nvSpPr>
          <p:cNvPr id="7" name="Rectangle 6"/>
          <p:cNvSpPr/>
          <p:nvPr/>
        </p:nvSpPr>
        <p:spPr>
          <a:xfrm>
            <a:off x="2450942" y="6550223"/>
            <a:ext cx="4738874" cy="307777"/>
          </a:xfrm>
          <a:prstGeom prst="rect">
            <a:avLst/>
          </a:prstGeom>
        </p:spPr>
        <p:txBody>
          <a:bodyPr wrap="square">
            <a:spAutoFit/>
          </a:bodyPr>
          <a:lstStyle/>
          <a:p>
            <a:pPr lvl="0">
              <a:defRPr/>
            </a:pPr>
            <a:r>
              <a:rPr lang="en-US" sz="1400" b="1" dirty="0" smtClean="0"/>
              <a:t>Source</a:t>
            </a:r>
            <a:r>
              <a:rPr lang="en-US" sz="1400" dirty="0" smtClean="0"/>
              <a:t>:  http</a:t>
            </a:r>
            <a:r>
              <a:rPr lang="en-US" sz="1400" dirty="0"/>
              <a:t>://en.wikipedia.org/wiki/Industrial_Worker</a:t>
            </a:r>
          </a:p>
        </p:txBody>
      </p:sp>
    </p:spTree>
    <p:extLst>
      <p:ext uri="{BB962C8B-B14F-4D97-AF65-F5344CB8AC3E}">
        <p14:creationId xmlns:p14="http://schemas.microsoft.com/office/powerpoint/2010/main" val="1396451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066800" y="685800"/>
            <a:ext cx="7162800" cy="457200"/>
          </a:xfrm>
          <a:prstGeom prst="rect">
            <a:avLst/>
          </a:prstGeom>
          <a:noFill/>
          <a:ln w="9525">
            <a:noFill/>
            <a:miter lim="800000"/>
            <a:headEnd/>
            <a:tailEnd/>
          </a:ln>
        </p:spPr>
        <p:txBody>
          <a:bodyPr>
            <a:prstTxWarp prst="textNoShape">
              <a:avLst/>
            </a:prstTxWarp>
            <a:spAutoFit/>
          </a:bodyPr>
          <a:lstStyle/>
          <a:p>
            <a:endParaRPr lang="en-US"/>
          </a:p>
        </p:txBody>
      </p:sp>
      <p:sp>
        <p:nvSpPr>
          <p:cNvPr id="32771" name="Rectangle 3"/>
          <p:cNvSpPr>
            <a:spLocks noChangeArrowheads="1"/>
          </p:cNvSpPr>
          <p:nvPr/>
        </p:nvSpPr>
        <p:spPr bwMode="auto">
          <a:xfrm>
            <a:off x="609600" y="1524000"/>
            <a:ext cx="6827838" cy="3447098"/>
          </a:xfrm>
          <a:prstGeom prst="rect">
            <a:avLst/>
          </a:prstGeom>
          <a:noFill/>
          <a:ln w="9525">
            <a:noFill/>
            <a:miter lim="800000"/>
            <a:headEnd/>
            <a:tailEnd/>
          </a:ln>
        </p:spPr>
        <p:txBody>
          <a:bodyPr>
            <a:prstTxWarp prst="textNoShape">
              <a:avLst/>
            </a:prstTxWarp>
            <a:spAutoFit/>
          </a:bodyPr>
          <a:lstStyle/>
          <a:p>
            <a:pPr marL="457200" indent="-457200"/>
            <a:r>
              <a:rPr lang="en-US" sz="2800" b="1" i="1" u="sng" dirty="0">
                <a:solidFill>
                  <a:srgbClr val="0000FF"/>
                </a:solidFill>
                <a:latin typeface="Arial" charset="0"/>
              </a:rPr>
              <a:t>PIH Curriculum Design Principles</a:t>
            </a:r>
            <a:endParaRPr lang="en-US" sz="2800" b="1" i="1" dirty="0">
              <a:solidFill>
                <a:srgbClr val="0000FF"/>
              </a:solidFill>
              <a:latin typeface="Arial" charset="0"/>
            </a:endParaRPr>
          </a:p>
          <a:p>
            <a:pPr marL="457200" indent="-457200"/>
            <a:endParaRPr lang="en-US" sz="2800" dirty="0">
              <a:latin typeface="Arial" charset="0"/>
            </a:endParaRPr>
          </a:p>
          <a:p>
            <a:pPr marL="457200" indent="-457200">
              <a:buFont typeface="Times" charset="0"/>
              <a:buAutoNum type="arabicPeriod"/>
            </a:pPr>
            <a:r>
              <a:rPr lang="en-US" dirty="0" err="1">
                <a:latin typeface="Arial" charset="0"/>
              </a:rPr>
              <a:t>Scaffolded</a:t>
            </a:r>
            <a:r>
              <a:rPr lang="en-US" dirty="0">
                <a:latin typeface="Arial" charset="0"/>
              </a:rPr>
              <a:t> Instruction</a:t>
            </a:r>
          </a:p>
          <a:p>
            <a:pPr marL="457200" indent="-457200">
              <a:buFont typeface="Times" charset="0"/>
              <a:buAutoNum type="arabicPeriod"/>
            </a:pPr>
            <a:endParaRPr lang="en-US" dirty="0">
              <a:latin typeface="Arial" charset="0"/>
            </a:endParaRPr>
          </a:p>
          <a:p>
            <a:pPr marL="457200" indent="-457200">
              <a:buFont typeface="Times" charset="0"/>
              <a:buAutoNum type="arabicPeriod"/>
            </a:pPr>
            <a:r>
              <a:rPr lang="en-US" dirty="0">
                <a:latin typeface="Arial" charset="0"/>
              </a:rPr>
              <a:t>Authenticity</a:t>
            </a:r>
          </a:p>
          <a:p>
            <a:pPr marL="457200" indent="-457200">
              <a:buFont typeface="Times" charset="0"/>
              <a:buAutoNum type="arabicPeriod"/>
            </a:pPr>
            <a:endParaRPr lang="en-US" dirty="0">
              <a:latin typeface="Arial" charset="0"/>
            </a:endParaRPr>
          </a:p>
          <a:p>
            <a:pPr marL="457200" indent="-457200">
              <a:buFont typeface="Times" charset="0"/>
              <a:buAutoNum type="arabicPeriod"/>
            </a:pPr>
            <a:r>
              <a:rPr lang="en-US" dirty="0">
                <a:latin typeface="Arial" charset="0"/>
              </a:rPr>
              <a:t>Multiple Intelligences </a:t>
            </a:r>
          </a:p>
          <a:p>
            <a:pPr marL="457200" indent="-457200">
              <a:buFont typeface="Times" charset="0"/>
              <a:buAutoNum type="arabicPeriod"/>
            </a:pPr>
            <a:endParaRPr lang="en-US" dirty="0">
              <a:latin typeface="Arial" charset="0"/>
            </a:endParaRPr>
          </a:p>
          <a:p>
            <a:pPr marL="457200" indent="-457200">
              <a:buFont typeface="Times" charset="0"/>
              <a:buAutoNum type="arabicPeriod"/>
            </a:pPr>
            <a:r>
              <a:rPr lang="en-US" dirty="0">
                <a:latin typeface="Arial" charset="0"/>
              </a:rPr>
              <a:t>Effective Collaboration</a:t>
            </a:r>
          </a:p>
          <a:p>
            <a:pPr marL="457200" indent="-457200">
              <a:buFont typeface="Times" charset="0"/>
              <a:buAutoNum type="arabicPeriod"/>
            </a:pPr>
            <a:endParaRPr lang="en-US" dirty="0">
              <a:latin typeface="Arial" charset="0"/>
            </a:endParaRPr>
          </a:p>
          <a:p>
            <a:pPr marL="457200" indent="-457200">
              <a:buFont typeface="Times" charset="0"/>
              <a:buAutoNum type="arabicPeriod"/>
            </a:pPr>
            <a:endParaRPr lang="en-US" dirty="0">
              <a:latin typeface="Arial" charset="0"/>
            </a:endParaRPr>
          </a:p>
        </p:txBody>
      </p:sp>
      <p:sp>
        <p:nvSpPr>
          <p:cNvPr id="32772" name="Rectangle 4"/>
          <p:cNvSpPr>
            <a:spLocks noChangeArrowheads="1"/>
          </p:cNvSpPr>
          <p:nvPr/>
        </p:nvSpPr>
        <p:spPr bwMode="auto">
          <a:xfrm>
            <a:off x="0" y="0"/>
            <a:ext cx="9144000" cy="1295400"/>
          </a:xfrm>
          <a:prstGeom prst="rect">
            <a:avLst/>
          </a:prstGeom>
          <a:solidFill>
            <a:srgbClr val="FFFF66">
              <a:alpha val="49000"/>
            </a:srgbClr>
          </a:solidFill>
          <a:ln w="9525">
            <a:noFill/>
            <a:miter lim="800000"/>
            <a:headEnd/>
            <a:tailEnd/>
          </a:ln>
        </p:spPr>
        <p:txBody>
          <a:bodyPr wrap="none" anchor="ctr">
            <a:prstTxWarp prst="textNoShape">
              <a:avLst/>
            </a:prstTxWarp>
          </a:bodyPr>
          <a:lstStyle/>
          <a:p>
            <a:endParaRPr lang="en-US"/>
          </a:p>
        </p:txBody>
      </p:sp>
      <p:pic>
        <p:nvPicPr>
          <p:cNvPr id="32773" name="Picture 5"/>
          <p:cNvPicPr>
            <a:picLocks noChangeAspect="1" noChangeArrowheads="1"/>
          </p:cNvPicPr>
          <p:nvPr/>
        </p:nvPicPr>
        <p:blipFill>
          <a:blip r:embed="rId3"/>
          <a:srcRect/>
          <a:stretch>
            <a:fillRect/>
          </a:stretch>
        </p:blipFill>
        <p:spPr bwMode="auto">
          <a:xfrm>
            <a:off x="381000" y="0"/>
            <a:ext cx="3733800" cy="1230313"/>
          </a:xfrm>
          <a:prstGeom prst="rect">
            <a:avLst/>
          </a:prstGeom>
          <a:noFill/>
          <a:ln w="9525">
            <a:noFill/>
            <a:miter lim="800000"/>
            <a:headEnd/>
            <a:tailEnd/>
          </a:ln>
        </p:spPr>
      </p:pic>
      <p:sp>
        <p:nvSpPr>
          <p:cNvPr id="32774" name="Line 6"/>
          <p:cNvSpPr>
            <a:spLocks noChangeShapeType="1"/>
          </p:cNvSpPr>
          <p:nvPr/>
        </p:nvSpPr>
        <p:spPr bwMode="auto">
          <a:xfrm>
            <a:off x="0" y="1295400"/>
            <a:ext cx="9144000" cy="0"/>
          </a:xfrm>
          <a:prstGeom prst="line">
            <a:avLst/>
          </a:prstGeom>
          <a:noFill/>
          <a:ln w="19050">
            <a:solidFill>
              <a:srgbClr val="D2BB30"/>
            </a:solidFill>
            <a:round/>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2244233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066800" y="685800"/>
            <a:ext cx="7162800" cy="457200"/>
          </a:xfrm>
          <a:prstGeom prst="rect">
            <a:avLst/>
          </a:prstGeom>
          <a:noFill/>
          <a:ln w="9525">
            <a:noFill/>
            <a:miter lim="800000"/>
            <a:headEnd/>
            <a:tailEnd/>
          </a:ln>
        </p:spPr>
        <p:txBody>
          <a:bodyPr>
            <a:prstTxWarp prst="textNoShape">
              <a:avLst/>
            </a:prstTxWarp>
            <a:spAutoFit/>
          </a:bodyPr>
          <a:lstStyle/>
          <a:p>
            <a:endParaRPr lang="en-US" dirty="0"/>
          </a:p>
        </p:txBody>
      </p:sp>
      <p:sp>
        <p:nvSpPr>
          <p:cNvPr id="14339" name="Rectangle 3"/>
          <p:cNvSpPr>
            <a:spLocks noChangeArrowheads="1"/>
          </p:cNvSpPr>
          <p:nvPr/>
        </p:nvSpPr>
        <p:spPr bwMode="auto">
          <a:xfrm>
            <a:off x="0" y="0"/>
            <a:ext cx="9144000" cy="1295400"/>
          </a:xfrm>
          <a:prstGeom prst="rect">
            <a:avLst/>
          </a:prstGeom>
          <a:solidFill>
            <a:srgbClr val="F8FFB3"/>
          </a:solidFill>
          <a:ln w="9525">
            <a:noFill/>
            <a:miter lim="800000"/>
            <a:headEnd/>
            <a:tailEnd/>
          </a:ln>
        </p:spPr>
        <p:txBody>
          <a:bodyPr wrap="none" anchor="ctr">
            <a:prstTxWarp prst="textNoShape">
              <a:avLst/>
            </a:prstTxWarp>
          </a:bodyPr>
          <a:lstStyle/>
          <a:p>
            <a:endParaRPr lang="en-US" dirty="0"/>
          </a:p>
        </p:txBody>
      </p:sp>
      <p:pic>
        <p:nvPicPr>
          <p:cNvPr id="14340" name="Picture 4"/>
          <p:cNvPicPr>
            <a:picLocks noChangeAspect="1" noChangeArrowheads="1"/>
          </p:cNvPicPr>
          <p:nvPr/>
        </p:nvPicPr>
        <p:blipFill>
          <a:blip r:embed="rId3"/>
          <a:srcRect/>
          <a:stretch>
            <a:fillRect/>
          </a:stretch>
        </p:blipFill>
        <p:spPr bwMode="auto">
          <a:xfrm>
            <a:off x="381000" y="0"/>
            <a:ext cx="3733800" cy="1230313"/>
          </a:xfrm>
          <a:prstGeom prst="rect">
            <a:avLst/>
          </a:prstGeom>
          <a:noFill/>
          <a:ln w="9525">
            <a:noFill/>
            <a:miter lim="800000"/>
            <a:headEnd/>
            <a:tailEnd/>
          </a:ln>
        </p:spPr>
      </p:pic>
      <p:sp>
        <p:nvSpPr>
          <p:cNvPr id="14341" name="Line 5"/>
          <p:cNvSpPr>
            <a:spLocks noChangeShapeType="1"/>
          </p:cNvSpPr>
          <p:nvPr/>
        </p:nvSpPr>
        <p:spPr bwMode="auto">
          <a:xfrm>
            <a:off x="0" y="1295400"/>
            <a:ext cx="9144000" cy="0"/>
          </a:xfrm>
          <a:prstGeom prst="line">
            <a:avLst/>
          </a:prstGeom>
          <a:noFill/>
          <a:ln w="19050">
            <a:solidFill>
              <a:srgbClr val="D2BB30"/>
            </a:solidFill>
            <a:round/>
            <a:headEnd/>
            <a:tailEnd/>
          </a:ln>
        </p:spPr>
        <p:txBody>
          <a:bodyPr wrap="none" anchor="ctr">
            <a:prstTxWarp prst="textNoShape">
              <a:avLst/>
            </a:prstTxWarp>
          </a:bodyPr>
          <a:lstStyle/>
          <a:p>
            <a:endParaRPr lang="en-US" dirty="0"/>
          </a:p>
        </p:txBody>
      </p:sp>
      <p:sp>
        <p:nvSpPr>
          <p:cNvPr id="6" name="Subtitle 2"/>
          <p:cNvSpPr txBox="1">
            <a:spLocks/>
          </p:cNvSpPr>
          <p:nvPr/>
        </p:nvSpPr>
        <p:spPr>
          <a:xfrm>
            <a:off x="709253" y="2055200"/>
            <a:ext cx="7520347" cy="317386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en-US" sz="3800" dirty="0" smtClean="0"/>
              <a:t>Lesson Focus Question:  </a:t>
            </a:r>
          </a:p>
          <a:p>
            <a:pPr>
              <a:spcBef>
                <a:spcPts val="0"/>
              </a:spcBef>
              <a:defRPr/>
            </a:pPr>
            <a:endParaRPr lang="en-US" dirty="0" smtClean="0">
              <a:solidFill>
                <a:srgbClr val="000090"/>
              </a:solidFill>
            </a:endParaRPr>
          </a:p>
          <a:p>
            <a:pPr marL="0" indent="0">
              <a:spcBef>
                <a:spcPts val="0"/>
              </a:spcBef>
              <a:buNone/>
              <a:defRPr/>
            </a:pPr>
            <a:r>
              <a:rPr lang="en-US" dirty="0" smtClean="0">
                <a:solidFill>
                  <a:srgbClr val="000090"/>
                </a:solidFill>
              </a:rPr>
              <a:t>How should reformers address inequities existing in American society at the turn of the 20</a:t>
            </a:r>
            <a:r>
              <a:rPr lang="en-US" baseline="30000" dirty="0" smtClean="0">
                <a:solidFill>
                  <a:srgbClr val="000090"/>
                </a:solidFill>
              </a:rPr>
              <a:t>th</a:t>
            </a:r>
            <a:r>
              <a:rPr lang="en-US" dirty="0" smtClean="0">
                <a:solidFill>
                  <a:srgbClr val="000090"/>
                </a:solidFill>
              </a:rPr>
              <a:t> century?  </a:t>
            </a:r>
            <a:r>
              <a:rPr lang="en-US" dirty="0" smtClean="0"/>
              <a:t>	</a:t>
            </a:r>
            <a:endParaRPr lang="en-US" dirty="0"/>
          </a:p>
        </p:txBody>
      </p:sp>
    </p:spTree>
    <p:extLst>
      <p:ext uri="{BB962C8B-B14F-4D97-AF65-F5344CB8AC3E}">
        <p14:creationId xmlns:p14="http://schemas.microsoft.com/office/powerpoint/2010/main" val="617567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066800" y="685800"/>
            <a:ext cx="7162800" cy="457200"/>
          </a:xfrm>
          <a:prstGeom prst="rect">
            <a:avLst/>
          </a:prstGeom>
          <a:noFill/>
          <a:ln w="9525">
            <a:noFill/>
            <a:miter lim="800000"/>
            <a:headEnd/>
            <a:tailEnd/>
          </a:ln>
        </p:spPr>
        <p:txBody>
          <a:bodyPr>
            <a:prstTxWarp prst="textNoShape">
              <a:avLst/>
            </a:prstTxWarp>
            <a:spAutoFit/>
          </a:bodyPr>
          <a:lstStyle/>
          <a:p>
            <a:endParaRPr lang="en-US" dirty="0"/>
          </a:p>
        </p:txBody>
      </p:sp>
      <p:sp>
        <p:nvSpPr>
          <p:cNvPr id="14339" name="Rectangle 3"/>
          <p:cNvSpPr>
            <a:spLocks noChangeArrowheads="1"/>
          </p:cNvSpPr>
          <p:nvPr/>
        </p:nvSpPr>
        <p:spPr bwMode="auto">
          <a:xfrm>
            <a:off x="0" y="0"/>
            <a:ext cx="9144000" cy="1295400"/>
          </a:xfrm>
          <a:prstGeom prst="rect">
            <a:avLst/>
          </a:prstGeom>
          <a:solidFill>
            <a:srgbClr val="F8FFB3"/>
          </a:solidFill>
          <a:ln w="9525">
            <a:noFill/>
            <a:miter lim="800000"/>
            <a:headEnd/>
            <a:tailEnd/>
          </a:ln>
        </p:spPr>
        <p:txBody>
          <a:bodyPr wrap="none" anchor="ctr">
            <a:prstTxWarp prst="textNoShape">
              <a:avLst/>
            </a:prstTxWarp>
          </a:bodyPr>
          <a:lstStyle/>
          <a:p>
            <a:endParaRPr lang="en-US" dirty="0"/>
          </a:p>
        </p:txBody>
      </p:sp>
      <p:sp>
        <p:nvSpPr>
          <p:cNvPr id="14341" name="Line 5"/>
          <p:cNvSpPr>
            <a:spLocks noChangeShapeType="1"/>
          </p:cNvSpPr>
          <p:nvPr/>
        </p:nvSpPr>
        <p:spPr bwMode="auto">
          <a:xfrm>
            <a:off x="0" y="1295400"/>
            <a:ext cx="9144000" cy="0"/>
          </a:xfrm>
          <a:prstGeom prst="line">
            <a:avLst/>
          </a:prstGeom>
          <a:noFill/>
          <a:ln w="19050">
            <a:solidFill>
              <a:srgbClr val="D2BB30"/>
            </a:solidFill>
            <a:round/>
            <a:headEnd/>
            <a:tailEnd/>
          </a:ln>
        </p:spPr>
        <p:txBody>
          <a:bodyPr wrap="none" anchor="ctr">
            <a:prstTxWarp prst="textNoShape">
              <a:avLst/>
            </a:prstTxWarp>
          </a:bodyPr>
          <a:lstStyle/>
          <a:p>
            <a:endParaRPr lang="en-US" dirty="0"/>
          </a:p>
        </p:txBody>
      </p:sp>
      <p:pic>
        <p:nvPicPr>
          <p:cNvPr id="6" name="Picture 5" descr="1890sAnti_Immigrant-Carto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344" y="114442"/>
            <a:ext cx="5888207" cy="6420163"/>
          </a:xfrm>
          <a:prstGeom prst="rect">
            <a:avLst/>
          </a:prstGeom>
        </p:spPr>
      </p:pic>
      <p:sp>
        <p:nvSpPr>
          <p:cNvPr id="7" name="Rectangle 6"/>
          <p:cNvSpPr/>
          <p:nvPr/>
        </p:nvSpPr>
        <p:spPr>
          <a:xfrm>
            <a:off x="1540425" y="6488668"/>
            <a:ext cx="5961126" cy="307777"/>
          </a:xfrm>
          <a:prstGeom prst="rect">
            <a:avLst/>
          </a:prstGeom>
        </p:spPr>
        <p:txBody>
          <a:bodyPr wrap="square">
            <a:spAutoFit/>
          </a:bodyPr>
          <a:lstStyle/>
          <a:p>
            <a:pPr lvl="0" algn="ctr"/>
            <a:r>
              <a:rPr lang="en-US" sz="1400" dirty="0" smtClean="0"/>
              <a:t>Source: http</a:t>
            </a:r>
            <a:r>
              <a:rPr lang="en-US" sz="1400" dirty="0"/>
              <a:t>://webpages.ull.es/users/jcruz/textos1/progressive1.htm</a:t>
            </a:r>
          </a:p>
        </p:txBody>
      </p:sp>
    </p:spTree>
    <p:extLst>
      <p:ext uri="{BB962C8B-B14F-4D97-AF65-F5344CB8AC3E}">
        <p14:creationId xmlns:p14="http://schemas.microsoft.com/office/powerpoint/2010/main" val="1396451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066800" y="685800"/>
            <a:ext cx="7162800" cy="457200"/>
          </a:xfrm>
          <a:prstGeom prst="rect">
            <a:avLst/>
          </a:prstGeom>
          <a:noFill/>
          <a:ln w="9525">
            <a:noFill/>
            <a:miter lim="800000"/>
            <a:headEnd/>
            <a:tailEnd/>
          </a:ln>
        </p:spPr>
        <p:txBody>
          <a:bodyPr>
            <a:prstTxWarp prst="textNoShape">
              <a:avLst/>
            </a:prstTxWarp>
            <a:spAutoFit/>
          </a:bodyPr>
          <a:lstStyle/>
          <a:p>
            <a:endParaRPr lang="en-US" dirty="0"/>
          </a:p>
        </p:txBody>
      </p:sp>
      <p:sp>
        <p:nvSpPr>
          <p:cNvPr id="14339" name="Rectangle 3"/>
          <p:cNvSpPr>
            <a:spLocks noChangeArrowheads="1"/>
          </p:cNvSpPr>
          <p:nvPr/>
        </p:nvSpPr>
        <p:spPr bwMode="auto">
          <a:xfrm>
            <a:off x="0" y="0"/>
            <a:ext cx="9144000" cy="1295400"/>
          </a:xfrm>
          <a:prstGeom prst="rect">
            <a:avLst/>
          </a:prstGeom>
          <a:solidFill>
            <a:srgbClr val="F8FFB3"/>
          </a:solidFill>
          <a:ln w="9525">
            <a:noFill/>
            <a:miter lim="800000"/>
            <a:headEnd/>
            <a:tailEnd/>
          </a:ln>
        </p:spPr>
        <p:txBody>
          <a:bodyPr wrap="none" anchor="ctr">
            <a:prstTxWarp prst="textNoShape">
              <a:avLst/>
            </a:prstTxWarp>
          </a:bodyPr>
          <a:lstStyle/>
          <a:p>
            <a:endParaRPr lang="en-US" dirty="0"/>
          </a:p>
        </p:txBody>
      </p:sp>
      <p:pic>
        <p:nvPicPr>
          <p:cNvPr id="14340" name="Picture 4"/>
          <p:cNvPicPr>
            <a:picLocks noChangeAspect="1" noChangeArrowheads="1"/>
          </p:cNvPicPr>
          <p:nvPr/>
        </p:nvPicPr>
        <p:blipFill>
          <a:blip r:embed="rId3"/>
          <a:srcRect/>
          <a:stretch>
            <a:fillRect/>
          </a:stretch>
        </p:blipFill>
        <p:spPr bwMode="auto">
          <a:xfrm>
            <a:off x="381000" y="0"/>
            <a:ext cx="3733800" cy="1230313"/>
          </a:xfrm>
          <a:prstGeom prst="rect">
            <a:avLst/>
          </a:prstGeom>
          <a:noFill/>
          <a:ln w="9525">
            <a:noFill/>
            <a:miter lim="800000"/>
            <a:headEnd/>
            <a:tailEnd/>
          </a:ln>
        </p:spPr>
      </p:pic>
      <p:sp>
        <p:nvSpPr>
          <p:cNvPr id="14341" name="Line 5"/>
          <p:cNvSpPr>
            <a:spLocks noChangeShapeType="1"/>
          </p:cNvSpPr>
          <p:nvPr/>
        </p:nvSpPr>
        <p:spPr bwMode="auto">
          <a:xfrm>
            <a:off x="0" y="1295400"/>
            <a:ext cx="9144000" cy="0"/>
          </a:xfrm>
          <a:prstGeom prst="line">
            <a:avLst/>
          </a:prstGeom>
          <a:noFill/>
          <a:ln w="19050">
            <a:solidFill>
              <a:srgbClr val="D2BB30"/>
            </a:solidFill>
            <a:round/>
            <a:headEnd/>
            <a:tailEnd/>
          </a:ln>
        </p:spPr>
        <p:txBody>
          <a:bodyPr wrap="none" anchor="ctr">
            <a:prstTxWarp prst="textNoShape">
              <a:avLst/>
            </a:prstTxWarp>
          </a:bodyPr>
          <a:lstStyle/>
          <a:p>
            <a:endParaRPr lang="en-US" dirty="0"/>
          </a:p>
        </p:txBody>
      </p:sp>
      <p:sp>
        <p:nvSpPr>
          <p:cNvPr id="6" name="Title 1"/>
          <p:cNvSpPr txBox="1">
            <a:spLocks/>
          </p:cNvSpPr>
          <p:nvPr/>
        </p:nvSpPr>
        <p:spPr>
          <a:xfrm>
            <a:off x="695857" y="2829871"/>
            <a:ext cx="7772400" cy="136207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rgbClr val="000090"/>
                </a:solidFill>
              </a:rPr>
              <a:t>WHAT SHOULD BE REQUIRED OF IMMIGRANTS TO BE GOOD DEMOCRATIC CITIZENS? </a:t>
            </a:r>
            <a:endParaRPr lang="en-US" sz="3600" dirty="0">
              <a:solidFill>
                <a:srgbClr val="000090"/>
              </a:solidFill>
            </a:endParaRPr>
          </a:p>
        </p:txBody>
      </p:sp>
    </p:spTree>
    <p:extLst>
      <p:ext uri="{BB962C8B-B14F-4D97-AF65-F5344CB8AC3E}">
        <p14:creationId xmlns:p14="http://schemas.microsoft.com/office/powerpoint/2010/main" val="1396451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066800" y="685800"/>
            <a:ext cx="7162800" cy="457200"/>
          </a:xfrm>
          <a:prstGeom prst="rect">
            <a:avLst/>
          </a:prstGeom>
          <a:noFill/>
          <a:ln w="9525">
            <a:noFill/>
            <a:miter lim="800000"/>
            <a:headEnd/>
            <a:tailEnd/>
          </a:ln>
        </p:spPr>
        <p:txBody>
          <a:bodyPr>
            <a:prstTxWarp prst="textNoShape">
              <a:avLst/>
            </a:prstTxWarp>
            <a:spAutoFit/>
          </a:bodyPr>
          <a:lstStyle/>
          <a:p>
            <a:endParaRPr lang="en-US" dirty="0"/>
          </a:p>
        </p:txBody>
      </p:sp>
      <p:sp>
        <p:nvSpPr>
          <p:cNvPr id="14339" name="Rectangle 3"/>
          <p:cNvSpPr>
            <a:spLocks noChangeArrowheads="1"/>
          </p:cNvSpPr>
          <p:nvPr/>
        </p:nvSpPr>
        <p:spPr bwMode="auto">
          <a:xfrm>
            <a:off x="0" y="0"/>
            <a:ext cx="9144000" cy="1295400"/>
          </a:xfrm>
          <a:prstGeom prst="rect">
            <a:avLst/>
          </a:prstGeom>
          <a:solidFill>
            <a:srgbClr val="F8FFB3"/>
          </a:solidFill>
          <a:ln w="9525">
            <a:noFill/>
            <a:miter lim="800000"/>
            <a:headEnd/>
            <a:tailEnd/>
          </a:ln>
        </p:spPr>
        <p:txBody>
          <a:bodyPr wrap="none" anchor="ctr">
            <a:prstTxWarp prst="textNoShape">
              <a:avLst/>
            </a:prstTxWarp>
          </a:bodyPr>
          <a:lstStyle/>
          <a:p>
            <a:endParaRPr lang="en-US" dirty="0"/>
          </a:p>
        </p:txBody>
      </p:sp>
      <p:pic>
        <p:nvPicPr>
          <p:cNvPr id="14340" name="Picture 4"/>
          <p:cNvPicPr>
            <a:picLocks noChangeAspect="1" noChangeArrowheads="1"/>
          </p:cNvPicPr>
          <p:nvPr/>
        </p:nvPicPr>
        <p:blipFill>
          <a:blip r:embed="rId3"/>
          <a:srcRect/>
          <a:stretch>
            <a:fillRect/>
          </a:stretch>
        </p:blipFill>
        <p:spPr bwMode="auto">
          <a:xfrm>
            <a:off x="381000" y="0"/>
            <a:ext cx="3733800" cy="1230313"/>
          </a:xfrm>
          <a:prstGeom prst="rect">
            <a:avLst/>
          </a:prstGeom>
          <a:noFill/>
          <a:ln w="9525">
            <a:noFill/>
            <a:miter lim="800000"/>
            <a:headEnd/>
            <a:tailEnd/>
          </a:ln>
        </p:spPr>
      </p:pic>
      <p:sp>
        <p:nvSpPr>
          <p:cNvPr id="14341" name="Line 5"/>
          <p:cNvSpPr>
            <a:spLocks noChangeShapeType="1"/>
          </p:cNvSpPr>
          <p:nvPr/>
        </p:nvSpPr>
        <p:spPr bwMode="auto">
          <a:xfrm>
            <a:off x="0" y="1295400"/>
            <a:ext cx="9144000" cy="0"/>
          </a:xfrm>
          <a:prstGeom prst="line">
            <a:avLst/>
          </a:prstGeom>
          <a:noFill/>
          <a:ln w="19050">
            <a:solidFill>
              <a:srgbClr val="D2BB30"/>
            </a:solidFill>
            <a:round/>
            <a:headEnd/>
            <a:tailEnd/>
          </a:ln>
        </p:spPr>
        <p:txBody>
          <a:bodyPr wrap="none" anchor="ctr">
            <a:prstTxWarp prst="textNoShape">
              <a:avLst/>
            </a:prstTxWarp>
          </a:bodyPr>
          <a:lstStyle/>
          <a:p>
            <a:endParaRPr lang="en-US" dirty="0"/>
          </a:p>
        </p:txBody>
      </p:sp>
      <p:sp>
        <p:nvSpPr>
          <p:cNvPr id="6" name="Rectangle 5"/>
          <p:cNvSpPr/>
          <p:nvPr/>
        </p:nvSpPr>
        <p:spPr>
          <a:xfrm>
            <a:off x="570285" y="1230313"/>
            <a:ext cx="7958067" cy="5509201"/>
          </a:xfrm>
          <a:prstGeom prst="rect">
            <a:avLst/>
          </a:prstGeom>
        </p:spPr>
        <p:txBody>
          <a:bodyPr wrap="square">
            <a:spAutoFit/>
          </a:bodyPr>
          <a:lstStyle/>
          <a:p>
            <a:r>
              <a:rPr lang="en-US" sz="3600" i="1" dirty="0"/>
              <a:t>We have learned to say that the </a:t>
            </a:r>
            <a:r>
              <a:rPr lang="en-US" sz="3600" b="1" i="1" dirty="0" smtClean="0"/>
              <a:t>[common] good </a:t>
            </a:r>
            <a:r>
              <a:rPr lang="en-US" sz="3600" i="1" dirty="0"/>
              <a:t>must be extended to all of society before it can be held secure by any one person or class; but we have not yet learned to add to that statement, that unless all [people] and all classes contribute to </a:t>
            </a:r>
            <a:r>
              <a:rPr lang="en-US" sz="3600" b="1" i="1" dirty="0"/>
              <a:t>a good</a:t>
            </a:r>
            <a:r>
              <a:rPr lang="en-US" sz="3600" i="1" dirty="0"/>
              <a:t>, we cannot even be sure that it is worth having</a:t>
            </a:r>
            <a:r>
              <a:rPr lang="en-US" sz="3600" i="1" dirty="0" smtClean="0"/>
              <a:t>.</a:t>
            </a:r>
          </a:p>
          <a:p>
            <a:pPr marL="571500" indent="-571500" algn="r">
              <a:buFontTx/>
              <a:buChar char="-"/>
            </a:pPr>
            <a:r>
              <a:rPr lang="en-US" sz="3200" b="1" dirty="0" smtClean="0"/>
              <a:t>Jane Addams, “Educational Methods”, </a:t>
            </a:r>
            <a:r>
              <a:rPr lang="en-US" sz="3200" b="1" i="1" dirty="0" smtClean="0"/>
              <a:t>Democracy &amp; Social Ethics</a:t>
            </a:r>
          </a:p>
        </p:txBody>
      </p:sp>
    </p:spTree>
    <p:extLst>
      <p:ext uri="{BB962C8B-B14F-4D97-AF65-F5344CB8AC3E}">
        <p14:creationId xmlns:p14="http://schemas.microsoft.com/office/powerpoint/2010/main" val="1396451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066800" y="685800"/>
            <a:ext cx="7162800" cy="457200"/>
          </a:xfrm>
          <a:prstGeom prst="rect">
            <a:avLst/>
          </a:prstGeom>
          <a:noFill/>
          <a:ln w="9525">
            <a:noFill/>
            <a:miter lim="800000"/>
            <a:headEnd/>
            <a:tailEnd/>
          </a:ln>
        </p:spPr>
        <p:txBody>
          <a:bodyPr>
            <a:prstTxWarp prst="textNoShape">
              <a:avLst/>
            </a:prstTxWarp>
            <a:spAutoFit/>
          </a:bodyPr>
          <a:lstStyle/>
          <a:p>
            <a:endParaRPr lang="en-US" dirty="0"/>
          </a:p>
        </p:txBody>
      </p:sp>
      <p:sp>
        <p:nvSpPr>
          <p:cNvPr id="14339" name="Rectangle 3"/>
          <p:cNvSpPr>
            <a:spLocks noChangeArrowheads="1"/>
          </p:cNvSpPr>
          <p:nvPr/>
        </p:nvSpPr>
        <p:spPr bwMode="auto">
          <a:xfrm>
            <a:off x="0" y="0"/>
            <a:ext cx="9144000" cy="1295400"/>
          </a:xfrm>
          <a:prstGeom prst="rect">
            <a:avLst/>
          </a:prstGeom>
          <a:solidFill>
            <a:srgbClr val="F8FFB3"/>
          </a:solidFill>
          <a:ln w="9525">
            <a:noFill/>
            <a:miter lim="800000"/>
            <a:headEnd/>
            <a:tailEnd/>
          </a:ln>
        </p:spPr>
        <p:txBody>
          <a:bodyPr wrap="none" anchor="ctr">
            <a:prstTxWarp prst="textNoShape">
              <a:avLst/>
            </a:prstTxWarp>
          </a:bodyPr>
          <a:lstStyle/>
          <a:p>
            <a:endParaRPr lang="en-US" dirty="0"/>
          </a:p>
        </p:txBody>
      </p:sp>
      <p:pic>
        <p:nvPicPr>
          <p:cNvPr id="14340" name="Picture 4"/>
          <p:cNvPicPr>
            <a:picLocks noChangeAspect="1" noChangeArrowheads="1"/>
          </p:cNvPicPr>
          <p:nvPr/>
        </p:nvPicPr>
        <p:blipFill>
          <a:blip r:embed="rId3"/>
          <a:srcRect/>
          <a:stretch>
            <a:fillRect/>
          </a:stretch>
        </p:blipFill>
        <p:spPr bwMode="auto">
          <a:xfrm>
            <a:off x="381000" y="0"/>
            <a:ext cx="3733800" cy="1230313"/>
          </a:xfrm>
          <a:prstGeom prst="rect">
            <a:avLst/>
          </a:prstGeom>
          <a:noFill/>
          <a:ln w="9525">
            <a:noFill/>
            <a:miter lim="800000"/>
            <a:headEnd/>
            <a:tailEnd/>
          </a:ln>
        </p:spPr>
      </p:pic>
      <p:sp>
        <p:nvSpPr>
          <p:cNvPr id="14341" name="Line 5"/>
          <p:cNvSpPr>
            <a:spLocks noChangeShapeType="1"/>
          </p:cNvSpPr>
          <p:nvPr/>
        </p:nvSpPr>
        <p:spPr bwMode="auto">
          <a:xfrm>
            <a:off x="0" y="1295400"/>
            <a:ext cx="9144000" cy="0"/>
          </a:xfrm>
          <a:prstGeom prst="line">
            <a:avLst/>
          </a:prstGeom>
          <a:noFill/>
          <a:ln w="19050">
            <a:solidFill>
              <a:srgbClr val="D2BB30"/>
            </a:solidFill>
            <a:round/>
            <a:headEnd/>
            <a:tailEnd/>
          </a:ln>
        </p:spPr>
        <p:txBody>
          <a:bodyPr wrap="none" anchor="ctr">
            <a:prstTxWarp prst="textNoShape">
              <a:avLst/>
            </a:prstTxWarp>
          </a:bodyPr>
          <a:lstStyle/>
          <a:p>
            <a:endParaRPr lang="en-US" dirty="0"/>
          </a:p>
        </p:txBody>
      </p:sp>
      <p:pic>
        <p:nvPicPr>
          <p:cNvPr id="6" name="Picture 5"/>
          <p:cNvPicPr>
            <a:picLocks noChangeAspect="1"/>
          </p:cNvPicPr>
          <p:nvPr/>
        </p:nvPicPr>
        <p:blipFill>
          <a:blip r:embed="rId4"/>
          <a:stretch>
            <a:fillRect/>
          </a:stretch>
        </p:blipFill>
        <p:spPr>
          <a:xfrm>
            <a:off x="0" y="0"/>
            <a:ext cx="9144000" cy="5862320"/>
          </a:xfrm>
          <a:prstGeom prst="rect">
            <a:avLst/>
          </a:prstGeom>
        </p:spPr>
      </p:pic>
      <p:sp>
        <p:nvSpPr>
          <p:cNvPr id="7" name="TextBox 6"/>
          <p:cNvSpPr txBox="1"/>
          <p:nvPr/>
        </p:nvSpPr>
        <p:spPr>
          <a:xfrm>
            <a:off x="1451634" y="6271653"/>
            <a:ext cx="7021123" cy="461665"/>
          </a:xfrm>
          <a:prstGeom prst="rect">
            <a:avLst/>
          </a:prstGeom>
          <a:noFill/>
        </p:spPr>
        <p:txBody>
          <a:bodyPr wrap="none" rtlCol="0">
            <a:spAutoFit/>
          </a:bodyPr>
          <a:lstStyle/>
          <a:p>
            <a:r>
              <a:rPr lang="en-US" sz="2400" b="1" dirty="0" smtClean="0"/>
              <a:t>Unknown photographer. (1895).  Hull-House Nursery.</a:t>
            </a:r>
            <a:endParaRPr lang="en-US" sz="2400" b="1" dirty="0"/>
          </a:p>
        </p:txBody>
      </p:sp>
    </p:spTree>
    <p:extLst>
      <p:ext uri="{BB962C8B-B14F-4D97-AF65-F5344CB8AC3E}">
        <p14:creationId xmlns:p14="http://schemas.microsoft.com/office/powerpoint/2010/main" val="1396451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066800" y="685800"/>
            <a:ext cx="7162800" cy="457200"/>
          </a:xfrm>
          <a:prstGeom prst="rect">
            <a:avLst/>
          </a:prstGeom>
          <a:noFill/>
          <a:ln w="9525">
            <a:noFill/>
            <a:miter lim="800000"/>
            <a:headEnd/>
            <a:tailEnd/>
          </a:ln>
        </p:spPr>
        <p:txBody>
          <a:bodyPr>
            <a:prstTxWarp prst="textNoShape">
              <a:avLst/>
            </a:prstTxWarp>
            <a:spAutoFit/>
          </a:bodyPr>
          <a:lstStyle/>
          <a:p>
            <a:endParaRPr lang="en-US" dirty="0"/>
          </a:p>
        </p:txBody>
      </p:sp>
      <p:sp>
        <p:nvSpPr>
          <p:cNvPr id="14339" name="Rectangle 3"/>
          <p:cNvSpPr>
            <a:spLocks noChangeArrowheads="1"/>
          </p:cNvSpPr>
          <p:nvPr/>
        </p:nvSpPr>
        <p:spPr bwMode="auto">
          <a:xfrm>
            <a:off x="0" y="0"/>
            <a:ext cx="9144000" cy="1295400"/>
          </a:xfrm>
          <a:prstGeom prst="rect">
            <a:avLst/>
          </a:prstGeom>
          <a:solidFill>
            <a:srgbClr val="F8FFB3"/>
          </a:solidFill>
          <a:ln w="9525">
            <a:noFill/>
            <a:miter lim="800000"/>
            <a:headEnd/>
            <a:tailEnd/>
          </a:ln>
        </p:spPr>
        <p:txBody>
          <a:bodyPr wrap="none" anchor="ctr">
            <a:prstTxWarp prst="textNoShape">
              <a:avLst/>
            </a:prstTxWarp>
          </a:bodyPr>
          <a:lstStyle/>
          <a:p>
            <a:endParaRPr lang="en-US" dirty="0"/>
          </a:p>
        </p:txBody>
      </p:sp>
      <p:pic>
        <p:nvPicPr>
          <p:cNvPr id="14340" name="Picture 4"/>
          <p:cNvPicPr>
            <a:picLocks noChangeAspect="1" noChangeArrowheads="1"/>
          </p:cNvPicPr>
          <p:nvPr/>
        </p:nvPicPr>
        <p:blipFill>
          <a:blip r:embed="rId3"/>
          <a:srcRect/>
          <a:stretch>
            <a:fillRect/>
          </a:stretch>
        </p:blipFill>
        <p:spPr bwMode="auto">
          <a:xfrm>
            <a:off x="381000" y="0"/>
            <a:ext cx="3733800" cy="1230313"/>
          </a:xfrm>
          <a:prstGeom prst="rect">
            <a:avLst/>
          </a:prstGeom>
          <a:noFill/>
          <a:ln w="9525">
            <a:noFill/>
            <a:miter lim="800000"/>
            <a:headEnd/>
            <a:tailEnd/>
          </a:ln>
        </p:spPr>
      </p:pic>
      <p:sp>
        <p:nvSpPr>
          <p:cNvPr id="14341" name="Line 5"/>
          <p:cNvSpPr>
            <a:spLocks noChangeShapeType="1"/>
          </p:cNvSpPr>
          <p:nvPr/>
        </p:nvSpPr>
        <p:spPr bwMode="auto">
          <a:xfrm>
            <a:off x="0" y="1295400"/>
            <a:ext cx="9144000" cy="0"/>
          </a:xfrm>
          <a:prstGeom prst="line">
            <a:avLst/>
          </a:prstGeom>
          <a:noFill/>
          <a:ln w="19050">
            <a:solidFill>
              <a:srgbClr val="D2BB30"/>
            </a:solidFill>
            <a:round/>
            <a:headEnd/>
            <a:tailEnd/>
          </a:ln>
        </p:spPr>
        <p:txBody>
          <a:bodyPr wrap="none" anchor="ctr">
            <a:prstTxWarp prst="textNoShape">
              <a:avLst/>
            </a:prstTxWarp>
          </a:bodyPr>
          <a:lstStyle/>
          <a:p>
            <a:endParaRPr lang="en-US" dirty="0"/>
          </a:p>
        </p:txBody>
      </p:sp>
      <p:sp>
        <p:nvSpPr>
          <p:cNvPr id="6" name="Rectangle 5"/>
          <p:cNvSpPr/>
          <p:nvPr/>
        </p:nvSpPr>
        <p:spPr>
          <a:xfrm>
            <a:off x="181454" y="1311656"/>
            <a:ext cx="8761650" cy="5816977"/>
          </a:xfrm>
          <a:prstGeom prst="rect">
            <a:avLst/>
          </a:prstGeom>
        </p:spPr>
        <p:txBody>
          <a:bodyPr wrap="square">
            <a:spAutoFit/>
          </a:bodyPr>
          <a:lstStyle/>
          <a:p>
            <a:pPr lvl="0">
              <a:defRPr/>
            </a:pPr>
            <a:r>
              <a:rPr lang="en-US" sz="3200" b="1" dirty="0" smtClean="0"/>
              <a:t>Rahel </a:t>
            </a:r>
            <a:r>
              <a:rPr lang="en-US" sz="3200" b="1" dirty="0"/>
              <a:t>Golub </a:t>
            </a:r>
            <a:r>
              <a:rPr lang="en-US" sz="3200" dirty="0" smtClean="0"/>
              <a:t>(</a:t>
            </a:r>
            <a:r>
              <a:rPr lang="en-US" sz="3200" dirty="0"/>
              <a:t>Henry </a:t>
            </a:r>
            <a:r>
              <a:rPr lang="en-US" sz="3200" dirty="0" smtClean="0"/>
              <a:t>Street </a:t>
            </a:r>
            <a:r>
              <a:rPr lang="en-US" sz="3200" dirty="0"/>
              <a:t>Settlement, Manhattan</a:t>
            </a:r>
            <a:r>
              <a:rPr lang="en-US" sz="3200" dirty="0" smtClean="0"/>
              <a:t>):</a:t>
            </a:r>
            <a:endParaRPr lang="en-US" sz="3200" dirty="0"/>
          </a:p>
          <a:p>
            <a:pPr lvl="0">
              <a:defRPr/>
            </a:pPr>
            <a:endParaRPr lang="en-US" sz="3200" i="1" dirty="0" smtClean="0"/>
          </a:p>
          <a:p>
            <a:pPr lvl="0">
              <a:defRPr/>
            </a:pPr>
            <a:r>
              <a:rPr lang="en-US" sz="3200" i="1" dirty="0" smtClean="0"/>
              <a:t>I </a:t>
            </a:r>
            <a:r>
              <a:rPr lang="en-US" sz="3200" i="1" dirty="0"/>
              <a:t>was hearing good English, I was reading </a:t>
            </a:r>
            <a:r>
              <a:rPr lang="en-US" sz="3200" i="1" dirty="0" smtClean="0"/>
              <a:t>and…I </a:t>
            </a:r>
            <a:r>
              <a:rPr lang="en-US" sz="3200" i="1" dirty="0"/>
              <a:t>was quickly learning the ways of this country... </a:t>
            </a:r>
            <a:r>
              <a:rPr lang="en-US" sz="3200" i="1" dirty="0" smtClean="0"/>
              <a:t>  But </a:t>
            </a:r>
            <a:r>
              <a:rPr lang="en-US" sz="3200" i="1" dirty="0"/>
              <a:t>at home and in the shop life became harder and </a:t>
            </a:r>
            <a:r>
              <a:rPr lang="en-US" sz="3200" i="1" dirty="0" smtClean="0"/>
              <a:t>harder….  The </a:t>
            </a:r>
            <a:r>
              <a:rPr lang="en-US" sz="3200" i="1" dirty="0"/>
              <a:t>rooms seemed smaller and dingier than they had </a:t>
            </a:r>
            <a:r>
              <a:rPr lang="en-US" sz="3200" i="1" dirty="0" smtClean="0"/>
              <a:t>been…and there </a:t>
            </a:r>
            <a:r>
              <a:rPr lang="en-US" sz="3200" i="1" dirty="0"/>
              <a:t>was a general look of hopelessness over </a:t>
            </a:r>
            <a:r>
              <a:rPr lang="en-US" sz="3200" i="1" dirty="0" smtClean="0"/>
              <a:t>everything...  </a:t>
            </a:r>
            <a:r>
              <a:rPr lang="en-US" sz="3200" i="1" dirty="0"/>
              <a:t>I saw the years stretching ahead of me, always the same, and I wept bitterly.  I had never been so aware of it all</a:t>
            </a:r>
            <a:r>
              <a:rPr lang="en-US" sz="3200" i="1" dirty="0" smtClean="0"/>
              <a:t>.</a:t>
            </a:r>
            <a:endParaRPr lang="en-US" sz="3200" i="1" dirty="0"/>
          </a:p>
          <a:p>
            <a:pPr algn="r">
              <a:defRPr/>
            </a:pPr>
            <a:r>
              <a:rPr lang="en-US" sz="2000" b="1" dirty="0"/>
              <a:t>Source:  </a:t>
            </a:r>
            <a:r>
              <a:rPr lang="en-US" sz="2000" dirty="0"/>
              <a:t>A Fierce Discontent, p. 103</a:t>
            </a:r>
          </a:p>
          <a:p>
            <a:pPr lvl="0">
              <a:defRPr/>
            </a:pPr>
            <a:endParaRPr lang="en-US" sz="3200" i="1" dirty="0"/>
          </a:p>
        </p:txBody>
      </p:sp>
    </p:spTree>
    <p:extLst>
      <p:ext uri="{BB962C8B-B14F-4D97-AF65-F5344CB8AC3E}">
        <p14:creationId xmlns:p14="http://schemas.microsoft.com/office/powerpoint/2010/main" val="1396451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066800" y="685800"/>
            <a:ext cx="7162800" cy="457200"/>
          </a:xfrm>
          <a:prstGeom prst="rect">
            <a:avLst/>
          </a:prstGeom>
          <a:noFill/>
          <a:ln w="9525">
            <a:noFill/>
            <a:miter lim="800000"/>
            <a:headEnd/>
            <a:tailEnd/>
          </a:ln>
        </p:spPr>
        <p:txBody>
          <a:bodyPr>
            <a:prstTxWarp prst="textNoShape">
              <a:avLst/>
            </a:prstTxWarp>
            <a:spAutoFit/>
          </a:bodyPr>
          <a:lstStyle/>
          <a:p>
            <a:endParaRPr lang="en-US" dirty="0"/>
          </a:p>
        </p:txBody>
      </p:sp>
      <p:sp>
        <p:nvSpPr>
          <p:cNvPr id="14339" name="Rectangle 3"/>
          <p:cNvSpPr>
            <a:spLocks noChangeArrowheads="1"/>
          </p:cNvSpPr>
          <p:nvPr/>
        </p:nvSpPr>
        <p:spPr bwMode="auto">
          <a:xfrm>
            <a:off x="0" y="0"/>
            <a:ext cx="9144000" cy="1295400"/>
          </a:xfrm>
          <a:prstGeom prst="rect">
            <a:avLst/>
          </a:prstGeom>
          <a:solidFill>
            <a:srgbClr val="F8FFB3"/>
          </a:solidFill>
          <a:ln w="9525">
            <a:noFill/>
            <a:miter lim="800000"/>
            <a:headEnd/>
            <a:tailEnd/>
          </a:ln>
        </p:spPr>
        <p:txBody>
          <a:bodyPr wrap="none" anchor="ctr">
            <a:prstTxWarp prst="textNoShape">
              <a:avLst/>
            </a:prstTxWarp>
          </a:bodyPr>
          <a:lstStyle/>
          <a:p>
            <a:endParaRPr lang="en-US" dirty="0"/>
          </a:p>
        </p:txBody>
      </p:sp>
      <p:pic>
        <p:nvPicPr>
          <p:cNvPr id="14340" name="Picture 4"/>
          <p:cNvPicPr>
            <a:picLocks noChangeAspect="1" noChangeArrowheads="1"/>
          </p:cNvPicPr>
          <p:nvPr/>
        </p:nvPicPr>
        <p:blipFill>
          <a:blip r:embed="rId3"/>
          <a:srcRect/>
          <a:stretch>
            <a:fillRect/>
          </a:stretch>
        </p:blipFill>
        <p:spPr bwMode="auto">
          <a:xfrm>
            <a:off x="381000" y="0"/>
            <a:ext cx="3733800" cy="1230313"/>
          </a:xfrm>
          <a:prstGeom prst="rect">
            <a:avLst/>
          </a:prstGeom>
          <a:noFill/>
          <a:ln w="9525">
            <a:noFill/>
            <a:miter lim="800000"/>
            <a:headEnd/>
            <a:tailEnd/>
          </a:ln>
        </p:spPr>
      </p:pic>
      <p:sp>
        <p:nvSpPr>
          <p:cNvPr id="14341" name="Line 5"/>
          <p:cNvSpPr>
            <a:spLocks noChangeShapeType="1"/>
          </p:cNvSpPr>
          <p:nvPr/>
        </p:nvSpPr>
        <p:spPr bwMode="auto">
          <a:xfrm>
            <a:off x="0" y="1295400"/>
            <a:ext cx="9144000" cy="0"/>
          </a:xfrm>
          <a:prstGeom prst="line">
            <a:avLst/>
          </a:prstGeom>
          <a:noFill/>
          <a:ln w="19050">
            <a:solidFill>
              <a:srgbClr val="D2BB30"/>
            </a:solidFill>
            <a:round/>
            <a:headEnd/>
            <a:tailEnd/>
          </a:ln>
        </p:spPr>
        <p:txBody>
          <a:bodyPr wrap="none" anchor="ctr">
            <a:prstTxWarp prst="textNoShape">
              <a:avLst/>
            </a:prstTxWarp>
          </a:bodyPr>
          <a:lstStyle/>
          <a:p>
            <a:endParaRPr lang="en-US" dirty="0"/>
          </a:p>
        </p:txBody>
      </p:sp>
      <p:sp>
        <p:nvSpPr>
          <p:cNvPr id="7" name="Title 1"/>
          <p:cNvSpPr txBox="1">
            <a:spLocks/>
          </p:cNvSpPr>
          <p:nvPr/>
        </p:nvSpPr>
        <p:spPr>
          <a:xfrm>
            <a:off x="695857" y="2504683"/>
            <a:ext cx="7772400" cy="1362075"/>
          </a:xfrm>
          <a:prstGeom prst="rect">
            <a:avLst/>
          </a:prstGeom>
        </p:spPr>
        <p:txBody>
          <a:bodyPr>
            <a:normAutofit fontScale="8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rgbClr val="000090"/>
                </a:solidFill>
              </a:rPr>
              <a:t>HOW DO YOU PROTECT DEMOCRACY IN AN INDUSTRIAL-CAPITALIST AGE?</a:t>
            </a:r>
            <a:endParaRPr lang="en-US" dirty="0">
              <a:solidFill>
                <a:srgbClr val="000090"/>
              </a:solidFill>
            </a:endParaRPr>
          </a:p>
        </p:txBody>
      </p:sp>
    </p:spTree>
    <p:extLst>
      <p:ext uri="{BB962C8B-B14F-4D97-AF65-F5344CB8AC3E}">
        <p14:creationId xmlns:p14="http://schemas.microsoft.com/office/powerpoint/2010/main" val="1396451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066800" y="685800"/>
            <a:ext cx="7162800" cy="457200"/>
          </a:xfrm>
          <a:prstGeom prst="rect">
            <a:avLst/>
          </a:prstGeom>
          <a:noFill/>
          <a:ln w="9525">
            <a:noFill/>
            <a:miter lim="800000"/>
            <a:headEnd/>
            <a:tailEnd/>
          </a:ln>
        </p:spPr>
        <p:txBody>
          <a:bodyPr>
            <a:prstTxWarp prst="textNoShape">
              <a:avLst/>
            </a:prstTxWarp>
            <a:spAutoFit/>
          </a:bodyPr>
          <a:lstStyle/>
          <a:p>
            <a:endParaRPr lang="en-US" dirty="0"/>
          </a:p>
        </p:txBody>
      </p:sp>
      <p:sp>
        <p:nvSpPr>
          <p:cNvPr id="14339" name="Rectangle 3"/>
          <p:cNvSpPr>
            <a:spLocks noChangeArrowheads="1"/>
          </p:cNvSpPr>
          <p:nvPr/>
        </p:nvSpPr>
        <p:spPr bwMode="auto">
          <a:xfrm>
            <a:off x="0" y="0"/>
            <a:ext cx="9144000" cy="1295400"/>
          </a:xfrm>
          <a:prstGeom prst="rect">
            <a:avLst/>
          </a:prstGeom>
          <a:solidFill>
            <a:srgbClr val="F8FFB3"/>
          </a:solidFill>
          <a:ln w="9525">
            <a:noFill/>
            <a:miter lim="800000"/>
            <a:headEnd/>
            <a:tailEnd/>
          </a:ln>
        </p:spPr>
        <p:txBody>
          <a:bodyPr wrap="none" anchor="ctr">
            <a:prstTxWarp prst="textNoShape">
              <a:avLst/>
            </a:prstTxWarp>
          </a:bodyPr>
          <a:lstStyle/>
          <a:p>
            <a:endParaRPr lang="en-US" dirty="0"/>
          </a:p>
        </p:txBody>
      </p:sp>
      <p:pic>
        <p:nvPicPr>
          <p:cNvPr id="14340" name="Picture 4"/>
          <p:cNvPicPr>
            <a:picLocks noChangeAspect="1" noChangeArrowheads="1"/>
          </p:cNvPicPr>
          <p:nvPr/>
        </p:nvPicPr>
        <p:blipFill>
          <a:blip r:embed="rId3"/>
          <a:srcRect/>
          <a:stretch>
            <a:fillRect/>
          </a:stretch>
        </p:blipFill>
        <p:spPr bwMode="auto">
          <a:xfrm>
            <a:off x="381000" y="0"/>
            <a:ext cx="3733800" cy="1230313"/>
          </a:xfrm>
          <a:prstGeom prst="rect">
            <a:avLst/>
          </a:prstGeom>
          <a:noFill/>
          <a:ln w="9525">
            <a:noFill/>
            <a:miter lim="800000"/>
            <a:headEnd/>
            <a:tailEnd/>
          </a:ln>
        </p:spPr>
      </p:pic>
      <p:sp>
        <p:nvSpPr>
          <p:cNvPr id="14341" name="Line 5"/>
          <p:cNvSpPr>
            <a:spLocks noChangeShapeType="1"/>
          </p:cNvSpPr>
          <p:nvPr/>
        </p:nvSpPr>
        <p:spPr bwMode="auto">
          <a:xfrm>
            <a:off x="0" y="1295400"/>
            <a:ext cx="9144000" cy="0"/>
          </a:xfrm>
          <a:prstGeom prst="line">
            <a:avLst/>
          </a:prstGeom>
          <a:noFill/>
          <a:ln w="19050">
            <a:solidFill>
              <a:srgbClr val="D2BB30"/>
            </a:solidFill>
            <a:round/>
            <a:headEnd/>
            <a:tailEnd/>
          </a:ln>
        </p:spPr>
        <p:txBody>
          <a:bodyPr wrap="none" anchor="ctr">
            <a:prstTxWarp prst="textNoShape">
              <a:avLst/>
            </a:prstTxWarp>
          </a:bodyPr>
          <a:lstStyle/>
          <a:p>
            <a:endParaRPr lang="en-US" dirty="0"/>
          </a:p>
        </p:txBody>
      </p:sp>
      <p:sp>
        <p:nvSpPr>
          <p:cNvPr id="6" name="Title 1"/>
          <p:cNvSpPr txBox="1">
            <a:spLocks/>
          </p:cNvSpPr>
          <p:nvPr/>
        </p:nvSpPr>
        <p:spPr>
          <a:xfrm>
            <a:off x="457200" y="148459"/>
            <a:ext cx="8229600" cy="126917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																		</a:t>
            </a:r>
            <a:r>
              <a:rPr lang="en-US" sz="3200" b="1" dirty="0" smtClean="0"/>
              <a:t>		Machine Politics – 												 				Democratic?</a:t>
            </a:r>
            <a:endParaRPr lang="en-US" sz="3200" b="1" dirty="0"/>
          </a:p>
        </p:txBody>
      </p:sp>
      <p:sp>
        <p:nvSpPr>
          <p:cNvPr id="8" name="TextBox 7"/>
          <p:cNvSpPr txBox="1"/>
          <p:nvPr/>
        </p:nvSpPr>
        <p:spPr>
          <a:xfrm>
            <a:off x="6333793" y="6519446"/>
            <a:ext cx="2492990" cy="338554"/>
          </a:xfrm>
          <a:prstGeom prst="rect">
            <a:avLst/>
          </a:prstGeom>
          <a:noFill/>
        </p:spPr>
        <p:txBody>
          <a:bodyPr wrap="none" rtlCol="0">
            <a:spAutoFit/>
          </a:bodyPr>
          <a:lstStyle/>
          <a:p>
            <a:r>
              <a:rPr lang="en-US" sz="1600" dirty="0" smtClean="0"/>
              <a:t>Source: Far &amp; Away (1992)	  </a:t>
            </a:r>
            <a:endParaRPr lang="en-US" sz="1600" dirty="0"/>
          </a:p>
        </p:txBody>
      </p:sp>
      <p:sp>
        <p:nvSpPr>
          <p:cNvPr id="3" name="TextBox 2"/>
          <p:cNvSpPr txBox="1"/>
          <p:nvPr/>
        </p:nvSpPr>
        <p:spPr>
          <a:xfrm>
            <a:off x="1066800" y="2205145"/>
            <a:ext cx="6465369" cy="369332"/>
          </a:xfrm>
          <a:prstGeom prst="rect">
            <a:avLst/>
          </a:prstGeom>
          <a:noFill/>
        </p:spPr>
        <p:txBody>
          <a:bodyPr wrap="square" rtlCol="0">
            <a:spAutoFit/>
          </a:bodyPr>
          <a:lstStyle/>
          <a:p>
            <a:r>
              <a:rPr lang="en-US" dirty="0" smtClean="0"/>
              <a:t>Insert film clip from “Far and Away.”</a:t>
            </a:r>
            <a:endParaRPr lang="en-US" dirty="0"/>
          </a:p>
        </p:txBody>
      </p:sp>
    </p:spTree>
    <p:extLst>
      <p:ext uri="{BB962C8B-B14F-4D97-AF65-F5344CB8AC3E}">
        <p14:creationId xmlns:p14="http://schemas.microsoft.com/office/powerpoint/2010/main" val="1396451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PI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PIH.thmx</Template>
  <TotalTime>2745</TotalTime>
  <Words>2822</Words>
  <Application>Microsoft Office PowerPoint</Application>
  <PresentationFormat>On-screen Show (4:3)</PresentationFormat>
  <Paragraphs>213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PIH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Howell</dc:creator>
  <cp:lastModifiedBy>Haley Ward</cp:lastModifiedBy>
  <cp:revision>107</cp:revision>
  <cp:lastPrinted>2012-06-12T17:36:10Z</cp:lastPrinted>
  <dcterms:created xsi:type="dcterms:W3CDTF">2012-01-22T23:15:19Z</dcterms:created>
  <dcterms:modified xsi:type="dcterms:W3CDTF">2012-10-31T12:26:41Z</dcterms:modified>
</cp:coreProperties>
</file>