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4" r:id="rId2"/>
    <p:sldId id="258" r:id="rId3"/>
    <p:sldId id="257" r:id="rId4"/>
    <p:sldId id="273" r:id="rId5"/>
    <p:sldId id="261" r:id="rId6"/>
    <p:sldId id="265" r:id="rId7"/>
    <p:sldId id="272" r:id="rId8"/>
    <p:sldId id="267" r:id="rId9"/>
    <p:sldId id="269"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p:restoredTop sz="74951" autoAdjust="0"/>
  </p:normalViewPr>
  <p:slideViewPr>
    <p:cSldViewPr>
      <p:cViewPr varScale="1">
        <p:scale>
          <a:sx n="64" d="100"/>
          <a:sy n="64" d="100"/>
        </p:scale>
        <p:origin x="183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80C7F-10BD-4778-9A7A-E3953E22F045}" type="datetimeFigureOut">
              <a:rPr lang="en-US" smtClean="0"/>
              <a:t>10/4/17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EF712-4F8A-4AD9-939E-4B8C6079DBEC}" type="slidenum">
              <a:rPr lang="en-US" smtClean="0"/>
              <a:t>‹#›</a:t>
            </a:fld>
            <a:endParaRPr lang="en-US"/>
          </a:p>
        </p:txBody>
      </p:sp>
    </p:spTree>
    <p:extLst>
      <p:ext uri="{BB962C8B-B14F-4D97-AF65-F5344CB8AC3E}">
        <p14:creationId xmlns:p14="http://schemas.microsoft.com/office/powerpoint/2010/main" val="91245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DACA:</a:t>
            </a:r>
            <a:r>
              <a:rPr lang="en-US" baseline="0" dirty="0" smtClean="0"/>
              <a:t> </a:t>
            </a:r>
            <a:r>
              <a:rPr lang="en-US" sz="1200" dirty="0" smtClean="0"/>
              <a:t>to people of any current age who entered the United States before the age of 16 and lived in the United States continuously since January 1, 2010, and extending the period of DACA and work authorization from two years to three years.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DAPA: </a:t>
            </a:r>
            <a:r>
              <a:rPr lang="en-US" sz="2000" dirty="0" smtClean="0"/>
              <a:t>in a new Deferred Action for Parents of Americans (DAPA) and Lawful Permanent Residents program (LPA), provided they have lived in the United States continuously since January 1, 2010, and pass required background checks </a:t>
            </a:r>
          </a:p>
          <a:p>
            <a:r>
              <a:rPr lang="en-US" sz="1200" dirty="0" smtClean="0"/>
              <a:t>Other Initiatives: </a:t>
            </a:r>
            <a:r>
              <a:rPr lang="en-US" sz="2800" b="1" dirty="0" smtClean="0"/>
              <a:t>Expanding the use of provisional waivers of unlawful presence to include </a:t>
            </a:r>
          </a:p>
          <a:p>
            <a:pPr lvl="1"/>
            <a:r>
              <a:rPr lang="en-US" sz="2400" dirty="0" smtClean="0"/>
              <a:t>the spouses and sons and daughters of lawful permanent residents and the sons and daughters of U.S. citizens </a:t>
            </a:r>
          </a:p>
          <a:p>
            <a:pPr marL="274320" lvl="1" indent="0">
              <a:buNone/>
            </a:pPr>
            <a:endParaRPr lang="en-US" sz="2400" dirty="0" smtClean="0"/>
          </a:p>
          <a:p>
            <a:r>
              <a:rPr lang="en-US" sz="2800" b="1" dirty="0" smtClean="0"/>
              <a:t>Modernizing, improving and clarifying immigrant and nonimmigrant visa programs to grow the economy and create jobs </a:t>
            </a:r>
          </a:p>
          <a:p>
            <a:pPr marL="0" indent="0">
              <a:buNone/>
            </a:pPr>
            <a:endParaRPr lang="en-US" sz="2800" b="1" dirty="0" smtClean="0"/>
          </a:p>
          <a:p>
            <a:r>
              <a:rPr lang="en-US" sz="2800" b="1" dirty="0" smtClean="0"/>
              <a:t>Promoting citizenship education and public awareness for lawful permanent residents</a:t>
            </a:r>
          </a:p>
          <a:p>
            <a:pPr lvl="1"/>
            <a:r>
              <a:rPr lang="en-US" sz="2300" dirty="0" smtClean="0"/>
              <a:t>and providing an option for naturalization applicants to use credit cards to pay the application fee</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C7EF712-4F8A-4AD9-939E-4B8C6079DBEC}" type="slidenum">
              <a:rPr lang="en-US" smtClean="0"/>
              <a:t>3</a:t>
            </a:fld>
            <a:endParaRPr lang="en-US"/>
          </a:p>
        </p:txBody>
      </p:sp>
    </p:spTree>
    <p:extLst>
      <p:ext uri="{BB962C8B-B14F-4D97-AF65-F5344CB8AC3E}">
        <p14:creationId xmlns:p14="http://schemas.microsoft.com/office/powerpoint/2010/main" val="338848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7E73D91-CA41-40C7-999A-B9DCC3E40E68}" type="datetimeFigureOut">
              <a:rPr lang="en-US" smtClean="0"/>
              <a:t>10/4/17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AC66E14-11A4-41CB-ADC1-44373CC348C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E73D91-CA41-40C7-999A-B9DCC3E40E68}"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66E14-11A4-41CB-ADC1-44373CC348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AC66E14-11A4-41CB-ADC1-44373CC348C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E73D91-CA41-40C7-999A-B9DCC3E40E68}"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7E73D91-CA41-40C7-999A-B9DCC3E40E68}"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AC66E14-11A4-41CB-ADC1-44373CC348C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7E73D91-CA41-40C7-999A-B9DCC3E40E68}" type="datetimeFigureOut">
              <a:rPr lang="en-US" smtClean="0"/>
              <a:t>10/4/17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AC66E14-11A4-41CB-ADC1-44373CC348C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7E73D91-CA41-40C7-999A-B9DCC3E40E68}"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66E14-11A4-41CB-ADC1-44373CC348C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7E73D91-CA41-40C7-999A-B9DCC3E40E68}" type="datetimeFigureOut">
              <a:rPr lang="en-US" smtClean="0"/>
              <a:t>10/4/17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AC66E14-11A4-41CB-ADC1-44373CC348C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E73D91-CA41-40C7-999A-B9DCC3E40E68}" type="datetimeFigureOut">
              <a:rPr lang="en-US" smtClean="0"/>
              <a:t>10/4/17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AC66E14-11A4-41CB-ADC1-44373CC348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7E73D91-CA41-40C7-999A-B9DCC3E40E68}" type="datetimeFigureOut">
              <a:rPr lang="en-US" smtClean="0"/>
              <a:t>10/4/17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AC66E14-11A4-41CB-ADC1-44373CC348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AC66E14-11A4-41CB-ADC1-44373CC348C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7E73D91-CA41-40C7-999A-B9DCC3E40E68}" type="datetimeFigureOut">
              <a:rPr lang="en-US" smtClean="0"/>
              <a:t>10/4/17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AC66E14-11A4-41CB-ADC1-44373CC348C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7E73D91-CA41-40C7-999A-B9DCC3E40E68}" type="datetimeFigureOut">
              <a:rPr lang="en-US" smtClean="0"/>
              <a:t>10/4/17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7E73D91-CA41-40C7-999A-B9DCC3E40E68}" type="datetimeFigureOut">
              <a:rPr lang="en-US" smtClean="0"/>
              <a:t>10/4/17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AC66E14-11A4-41CB-ADC1-44373CC348C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President Obama’s Executive Action On Immigration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133600"/>
            <a:ext cx="8382000" cy="439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125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3</a:t>
            </a:r>
            <a:endParaRPr lang="en-US" dirty="0"/>
          </a:p>
        </p:txBody>
      </p:sp>
      <p:sp>
        <p:nvSpPr>
          <p:cNvPr id="3" name="Content Placeholder 2"/>
          <p:cNvSpPr>
            <a:spLocks noGrp="1"/>
          </p:cNvSpPr>
          <p:nvPr>
            <p:ph idx="1"/>
          </p:nvPr>
        </p:nvSpPr>
        <p:spPr/>
        <p:txBody>
          <a:bodyPr/>
          <a:lstStyle/>
          <a:p>
            <a:r>
              <a:rPr lang="en-US" dirty="0" smtClean="0"/>
              <a:t>Teams released from any assigned roles</a:t>
            </a:r>
            <a:br>
              <a:rPr lang="en-US" dirty="0" smtClean="0"/>
            </a:br>
            <a:endParaRPr lang="en-US" dirty="0" smtClean="0"/>
          </a:p>
          <a:p>
            <a:r>
              <a:rPr lang="en-US" dirty="0" smtClean="0"/>
              <a:t>You are now the 9</a:t>
            </a:r>
            <a:r>
              <a:rPr lang="en-US" baseline="30000" dirty="0" smtClean="0"/>
              <a:t>th</a:t>
            </a:r>
            <a:r>
              <a:rPr lang="en-US" dirty="0" smtClean="0"/>
              <a:t> justice on the Supreme Court. How will you vote? Was the executive order constitutional?</a:t>
            </a:r>
            <a:br>
              <a:rPr lang="en-US" dirty="0" smtClean="0"/>
            </a:br>
            <a:endParaRPr lang="en-US" dirty="0" smtClean="0"/>
          </a:p>
          <a:p>
            <a:r>
              <a:rPr lang="en-US" dirty="0" smtClean="0"/>
              <a:t>Prepare </a:t>
            </a:r>
            <a:r>
              <a:rPr lang="en-US" smtClean="0"/>
              <a:t>to justify </a:t>
            </a:r>
            <a:r>
              <a:rPr lang="en-US" dirty="0" smtClean="0"/>
              <a:t>your vote with reasons and criteria.</a:t>
            </a:r>
          </a:p>
        </p:txBody>
      </p:sp>
    </p:spTree>
    <p:extLst>
      <p:ext uri="{BB962C8B-B14F-4D97-AF65-F5344CB8AC3E}">
        <p14:creationId xmlns:p14="http://schemas.microsoft.com/office/powerpoint/2010/main" val="213396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Immigration Debate</a:t>
            </a:r>
            <a:endParaRPr lang="en-US" dirty="0"/>
          </a:p>
        </p:txBody>
      </p:sp>
      <p:sp>
        <p:nvSpPr>
          <p:cNvPr id="3" name="Content Placeholder 2"/>
          <p:cNvSpPr>
            <a:spLocks noGrp="1"/>
          </p:cNvSpPr>
          <p:nvPr>
            <p:ph sz="quarter" idx="1"/>
          </p:nvPr>
        </p:nvSpPr>
        <p:spPr/>
        <p:txBody>
          <a:bodyPr>
            <a:normAutofit/>
          </a:bodyPr>
          <a:lstStyle/>
          <a:p>
            <a:r>
              <a:rPr lang="en-US" sz="2800" b="1" dirty="0" smtClean="0"/>
              <a:t>Immigration </a:t>
            </a:r>
            <a:r>
              <a:rPr lang="en-US" sz="2800" b="1" dirty="0"/>
              <a:t>is </a:t>
            </a:r>
            <a:r>
              <a:rPr lang="en-US" sz="2800" b="1" dirty="0" smtClean="0"/>
              <a:t>a heavily debated issue.</a:t>
            </a:r>
          </a:p>
          <a:p>
            <a:pPr lvl="1"/>
            <a:r>
              <a:rPr lang="en-US" sz="2300" b="1" dirty="0" smtClean="0"/>
              <a:t>Article 1 Section 8 Clause 4 gives </a:t>
            </a:r>
            <a:r>
              <a:rPr lang="en-US" sz="2300" b="1" u="sng" dirty="0" smtClean="0"/>
              <a:t>Congress Naturalization Powers</a:t>
            </a:r>
            <a:r>
              <a:rPr lang="en-US" sz="2300" b="1" dirty="0" smtClean="0"/>
              <a:t>.</a:t>
            </a:r>
          </a:p>
          <a:p>
            <a:pPr lvl="2"/>
            <a:r>
              <a:rPr lang="en-US" sz="2100" dirty="0" smtClean="0"/>
              <a:t>Every President since the late 1800’s has had to decide how to enforce immigration policy.</a:t>
            </a:r>
          </a:p>
          <a:p>
            <a:pPr marL="594360" lvl="2" indent="0">
              <a:buNone/>
            </a:pPr>
            <a:endParaRPr lang="en-US" sz="2100" dirty="0" smtClean="0"/>
          </a:p>
          <a:p>
            <a:pPr lvl="2"/>
            <a:r>
              <a:rPr lang="en-US" sz="2100" dirty="0" smtClean="0"/>
              <a:t>Congress has not made new immigration laws since 1990.</a:t>
            </a:r>
          </a:p>
          <a:p>
            <a:pPr marL="594360" lvl="2" indent="0">
              <a:buNone/>
            </a:pPr>
            <a:endParaRPr lang="en-US" sz="2100" dirty="0" smtClean="0"/>
          </a:p>
          <a:p>
            <a:pPr lvl="2"/>
            <a:r>
              <a:rPr lang="en-US" sz="2100" dirty="0" smtClean="0"/>
              <a:t>President </a:t>
            </a:r>
            <a:r>
              <a:rPr lang="en-US" sz="2100" dirty="0"/>
              <a:t>Obama </a:t>
            </a:r>
            <a:r>
              <a:rPr lang="en-US" sz="2100" dirty="0" smtClean="0"/>
              <a:t>said he would use </a:t>
            </a:r>
            <a:r>
              <a:rPr lang="en-US" sz="2100" dirty="0"/>
              <a:t>his Executive Order privilege if Congress </a:t>
            </a:r>
            <a:r>
              <a:rPr lang="en-US" sz="2100" dirty="0" smtClean="0"/>
              <a:t>could not develop and pass a bi-partisan </a:t>
            </a:r>
            <a:r>
              <a:rPr lang="en-US" sz="2100" dirty="0"/>
              <a:t>immigration </a:t>
            </a:r>
            <a:r>
              <a:rPr lang="en-US" sz="2100" dirty="0" smtClean="0"/>
              <a:t>reform bill.</a:t>
            </a:r>
            <a:endParaRPr lang="en-US" sz="2100" dirty="0"/>
          </a:p>
          <a:p>
            <a:endParaRPr lang="en-US" sz="2800" b="1" dirty="0">
              <a:latin typeface="Verdana" pitchFamily="34" charset="0"/>
            </a:endParaRPr>
          </a:p>
          <a:p>
            <a:endParaRPr lang="en-US" dirty="0"/>
          </a:p>
        </p:txBody>
      </p:sp>
    </p:spTree>
    <p:extLst>
      <p:ext uri="{BB962C8B-B14F-4D97-AF65-F5344CB8AC3E}">
        <p14:creationId xmlns:p14="http://schemas.microsoft.com/office/powerpoint/2010/main" val="189072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Action and Immigration Reform</a:t>
            </a:r>
            <a:endParaRPr lang="en-US" dirty="0"/>
          </a:p>
        </p:txBody>
      </p:sp>
      <p:sp>
        <p:nvSpPr>
          <p:cNvPr id="3" name="Content Placeholder 2"/>
          <p:cNvSpPr>
            <a:spLocks noGrp="1"/>
          </p:cNvSpPr>
          <p:nvPr>
            <p:ph sz="quarter" idx="1"/>
          </p:nvPr>
        </p:nvSpPr>
        <p:spPr/>
        <p:txBody>
          <a:bodyPr/>
          <a:lstStyle/>
          <a:p>
            <a:r>
              <a:rPr lang="en-US" b="1" dirty="0" smtClean="0"/>
              <a:t>On </a:t>
            </a:r>
            <a:r>
              <a:rPr lang="en-US" b="1" dirty="0"/>
              <a:t>November 20, 2014, </a:t>
            </a:r>
            <a:r>
              <a:rPr lang="en-US" b="1" dirty="0" smtClean="0"/>
              <a:t>President Obama </a:t>
            </a:r>
            <a:r>
              <a:rPr lang="en-US" b="1" dirty="0"/>
              <a:t>announced a series of executive actions </a:t>
            </a:r>
            <a:r>
              <a:rPr lang="en-US" b="1" dirty="0" smtClean="0"/>
              <a:t>	</a:t>
            </a:r>
          </a:p>
          <a:p>
            <a:pPr marL="0" indent="0">
              <a:buNone/>
            </a:pPr>
            <a:endParaRPr lang="en-US" sz="1300" dirty="0"/>
          </a:p>
          <a:p>
            <a:pPr marL="0" indent="0">
              <a:buNone/>
            </a:pPr>
            <a:r>
              <a:rPr lang="en-US" sz="1300" dirty="0"/>
              <a:t> *</a:t>
            </a:r>
            <a:r>
              <a:rPr lang="en-US" sz="1300" dirty="0" smtClean="0"/>
              <a:t>Refer to DREAM Act and DACA timeline handout </a:t>
            </a:r>
            <a:endParaRPr lang="en-US" sz="1300" dirty="0"/>
          </a:p>
          <a:p>
            <a:pPr marL="731520" lvl="1" indent="-457200">
              <a:buFont typeface="+mj-lt"/>
              <a:buAutoNum type="arabicParenR"/>
            </a:pPr>
            <a:endParaRPr lang="en-US" dirty="0"/>
          </a:p>
        </p:txBody>
      </p:sp>
      <p:pic>
        <p:nvPicPr>
          <p:cNvPr id="4" name="Picture 3"/>
          <p:cNvPicPr>
            <a:picLocks noChangeAspect="1"/>
          </p:cNvPicPr>
          <p:nvPr/>
        </p:nvPicPr>
        <p:blipFill>
          <a:blip r:embed="rId3"/>
          <a:stretch>
            <a:fillRect/>
          </a:stretch>
        </p:blipFill>
        <p:spPr>
          <a:xfrm>
            <a:off x="457200" y="2895600"/>
            <a:ext cx="5905500" cy="3543300"/>
          </a:xfrm>
          <a:prstGeom prst="rect">
            <a:avLst/>
          </a:prstGeom>
        </p:spPr>
      </p:pic>
      <p:pic>
        <p:nvPicPr>
          <p:cNvPr id="5" name="Picture 4"/>
          <p:cNvPicPr>
            <a:picLocks noChangeAspect="1"/>
          </p:cNvPicPr>
          <p:nvPr/>
        </p:nvPicPr>
        <p:blipFill>
          <a:blip r:embed="rId4"/>
          <a:stretch>
            <a:fillRect/>
          </a:stretch>
        </p:blipFill>
        <p:spPr>
          <a:xfrm>
            <a:off x="5376672" y="2429934"/>
            <a:ext cx="3429000" cy="2571750"/>
          </a:xfrm>
          <a:prstGeom prst="rect">
            <a:avLst/>
          </a:prstGeom>
        </p:spPr>
      </p:pic>
      <p:pic>
        <p:nvPicPr>
          <p:cNvPr id="6" name="Picture 5"/>
          <p:cNvPicPr>
            <a:picLocks noChangeAspect="1"/>
          </p:cNvPicPr>
          <p:nvPr/>
        </p:nvPicPr>
        <p:blipFill>
          <a:blip r:embed="rId5"/>
          <a:stretch>
            <a:fillRect/>
          </a:stretch>
        </p:blipFill>
        <p:spPr>
          <a:xfrm>
            <a:off x="5867400" y="4821639"/>
            <a:ext cx="2619375" cy="1743075"/>
          </a:xfrm>
          <a:prstGeom prst="rect">
            <a:avLst/>
          </a:prstGeom>
        </p:spPr>
      </p:pic>
    </p:spTree>
    <p:extLst>
      <p:ext uri="{BB962C8B-B14F-4D97-AF65-F5344CB8AC3E}">
        <p14:creationId xmlns:p14="http://schemas.microsoft.com/office/powerpoint/2010/main" val="289651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Constitutional Question</a:t>
            </a:r>
            <a:endParaRPr lang="en-US" dirty="0"/>
          </a:p>
        </p:txBody>
      </p:sp>
      <p:sp>
        <p:nvSpPr>
          <p:cNvPr id="3" name="Content Placeholder 2"/>
          <p:cNvSpPr>
            <a:spLocks noGrp="1"/>
          </p:cNvSpPr>
          <p:nvPr>
            <p:ph sz="quarter" idx="1"/>
          </p:nvPr>
        </p:nvSpPr>
        <p:spPr/>
        <p:txBody>
          <a:bodyPr/>
          <a:lstStyle/>
          <a:p>
            <a:r>
              <a:rPr lang="en-US" dirty="0" smtClean="0"/>
              <a:t>Was President Obama within his powers with this Executive Order?	</a:t>
            </a:r>
          </a:p>
          <a:p>
            <a:pPr lvl="1"/>
            <a:r>
              <a:rPr lang="en-US" dirty="0" smtClean="0"/>
              <a:t>Was he simply implementing/enforcing the law? </a:t>
            </a:r>
          </a:p>
          <a:p>
            <a:pPr lvl="1"/>
            <a:r>
              <a:rPr lang="en-US" dirty="0" smtClean="0"/>
              <a:t>Or, was he changing the law?</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7696200" cy="32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160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Response</a:t>
            </a:r>
            <a:endParaRPr lang="en-US" dirty="0"/>
          </a:p>
        </p:txBody>
      </p:sp>
      <p:sp>
        <p:nvSpPr>
          <p:cNvPr id="3" name="Content Placeholder 2"/>
          <p:cNvSpPr>
            <a:spLocks noGrp="1"/>
          </p:cNvSpPr>
          <p:nvPr>
            <p:ph sz="quarter" idx="1"/>
          </p:nvPr>
        </p:nvSpPr>
        <p:spPr/>
        <p:txBody>
          <a:bodyPr>
            <a:normAutofit/>
          </a:bodyPr>
          <a:lstStyle/>
          <a:p>
            <a:r>
              <a:rPr lang="en-US" b="1" dirty="0"/>
              <a:t>U.S. Supreme Court hearing</a:t>
            </a:r>
          </a:p>
          <a:p>
            <a:pPr lvl="1"/>
            <a:r>
              <a:rPr lang="en-US" b="1" u="sng" dirty="0"/>
              <a:t>DAPA</a:t>
            </a:r>
            <a:r>
              <a:rPr lang="en-US" dirty="0"/>
              <a:t> was proposed in November 2014, but the U.S. Court of Appeals Fifth Circuit implemented a </a:t>
            </a:r>
            <a:r>
              <a:rPr lang="en-US" b="1" u="sng" dirty="0"/>
              <a:t>temporary block </a:t>
            </a:r>
            <a:r>
              <a:rPr lang="en-US" dirty="0"/>
              <a:t>against it in February </a:t>
            </a:r>
            <a:r>
              <a:rPr lang="en-US" dirty="0" smtClean="0"/>
              <a:t>2015.</a:t>
            </a:r>
          </a:p>
          <a:p>
            <a:pPr lvl="1"/>
            <a:r>
              <a:rPr lang="en-US" b="1" u="sng" dirty="0" smtClean="0"/>
              <a:t>Twenty-six </a:t>
            </a:r>
            <a:r>
              <a:rPr lang="en-US" b="1" u="sng" dirty="0"/>
              <a:t>states </a:t>
            </a:r>
            <a:r>
              <a:rPr lang="en-US" u="sng" dirty="0" smtClean="0"/>
              <a:t>signed </a:t>
            </a:r>
            <a:r>
              <a:rPr lang="en-US" u="sng" dirty="0"/>
              <a:t>a brief against </a:t>
            </a:r>
            <a:r>
              <a:rPr lang="en-US" u="sng" dirty="0" smtClean="0"/>
              <a:t>DAPA</a:t>
            </a:r>
            <a:r>
              <a:rPr lang="en-US" dirty="0" smtClean="0"/>
              <a:t>, </a:t>
            </a:r>
            <a:r>
              <a:rPr lang="en-US" dirty="0"/>
              <a:t>which essentially </a:t>
            </a:r>
            <a:r>
              <a:rPr lang="en-US" b="1" u="sng" dirty="0" smtClean="0"/>
              <a:t>sued</a:t>
            </a:r>
            <a:r>
              <a:rPr lang="en-US" dirty="0" smtClean="0"/>
              <a:t> </a:t>
            </a:r>
            <a:r>
              <a:rPr lang="en-US" dirty="0"/>
              <a:t>the Obama Administration for the program. </a:t>
            </a:r>
            <a:endParaRPr lang="en-US" dirty="0" smtClean="0"/>
          </a:p>
          <a:p>
            <a:r>
              <a:rPr lang="en-US" b="1" dirty="0" smtClean="0"/>
              <a:t>The Supreme Court’s verdict is the final decision whether </a:t>
            </a:r>
            <a:r>
              <a:rPr lang="en-US" b="1" dirty="0"/>
              <a:t>or not the program will be </a:t>
            </a:r>
            <a:r>
              <a:rPr lang="en-US" b="1" dirty="0" smtClean="0"/>
              <a:t>implemented.</a:t>
            </a:r>
          </a:p>
          <a:p>
            <a:pPr lvl="1"/>
            <a:r>
              <a:rPr lang="en-US" dirty="0"/>
              <a:t>The </a:t>
            </a:r>
            <a:r>
              <a:rPr lang="en-US" b="1" u="sng" dirty="0" smtClean="0"/>
              <a:t>4-4 SCOTUS tie </a:t>
            </a:r>
            <a:r>
              <a:rPr lang="en-US" dirty="0" smtClean="0"/>
              <a:t>handed down in June, 2016 essentially left </a:t>
            </a:r>
            <a:r>
              <a:rPr lang="en-US" dirty="0"/>
              <a:t>in place </a:t>
            </a:r>
            <a:r>
              <a:rPr lang="en-US" dirty="0" smtClean="0"/>
              <a:t>the appeals </a:t>
            </a:r>
            <a:r>
              <a:rPr lang="en-US" dirty="0"/>
              <a:t>court ruling </a:t>
            </a:r>
            <a:r>
              <a:rPr lang="en-US" b="1" u="sng" dirty="0"/>
              <a:t>blocking the </a:t>
            </a:r>
            <a:r>
              <a:rPr lang="en-US" b="1" u="sng" dirty="0" smtClean="0"/>
              <a:t>plan</a:t>
            </a:r>
            <a:r>
              <a:rPr lang="en-US" dirty="0" smtClean="0"/>
              <a:t>. </a:t>
            </a:r>
            <a:endParaRPr lang="en-US" dirty="0"/>
          </a:p>
          <a:p>
            <a:endParaRPr lang="en-US" dirty="0"/>
          </a:p>
        </p:txBody>
      </p:sp>
    </p:spTree>
    <p:extLst>
      <p:ext uri="{BB962C8B-B14F-4D97-AF65-F5344CB8AC3E}">
        <p14:creationId xmlns:p14="http://schemas.microsoft.com/office/powerpoint/2010/main" val="111469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3276600"/>
            <a:ext cx="6553200" cy="807790"/>
          </a:xfrm>
        </p:spPr>
        <p:txBody>
          <a:bodyPr>
            <a:noAutofit/>
          </a:bodyPr>
          <a:lstStyle/>
          <a:p>
            <a:r>
              <a:rPr lang="en-US" sz="2400" dirty="0" smtClean="0"/>
              <a:t>Was president </a:t>
            </a:r>
            <a:r>
              <a:rPr lang="en-US" sz="2400" dirty="0" err="1" smtClean="0"/>
              <a:t>obama’s</a:t>
            </a:r>
            <a:r>
              <a:rPr lang="en-US" sz="2400" dirty="0" smtClean="0"/>
              <a:t> executive order on immigration constitutional?</a:t>
            </a:r>
            <a:endParaRPr lang="en-US" sz="2400" dirty="0"/>
          </a:p>
        </p:txBody>
      </p:sp>
      <p:sp>
        <p:nvSpPr>
          <p:cNvPr id="3" name="Title 2"/>
          <p:cNvSpPr>
            <a:spLocks noGrp="1"/>
          </p:cNvSpPr>
          <p:nvPr>
            <p:ph type="ctrTitle"/>
          </p:nvPr>
        </p:nvSpPr>
        <p:spPr/>
        <p:txBody>
          <a:bodyPr/>
          <a:lstStyle/>
          <a:p>
            <a:r>
              <a:rPr lang="en-US" dirty="0" smtClean="0"/>
              <a:t>Structured Academic Controversy</a:t>
            </a:r>
            <a:endParaRPr lang="en-US" dirty="0"/>
          </a:p>
        </p:txBody>
      </p:sp>
    </p:spTree>
    <p:extLst>
      <p:ext uri="{BB962C8B-B14F-4D97-AF65-F5344CB8AC3E}">
        <p14:creationId xmlns:p14="http://schemas.microsoft.com/office/powerpoint/2010/main" val="448250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Constitutional Questions to Consider</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Does the 2014 and the expansion of the 2012 program go beyond the powers that Congress has given to the President and his aides under federal immigration laws?</a:t>
            </a:r>
          </a:p>
          <a:p>
            <a:pPr marL="514350" indent="-514350">
              <a:buFont typeface="+mj-lt"/>
              <a:buAutoNum type="arabicPeriod"/>
            </a:pPr>
            <a:r>
              <a:rPr lang="en-US" dirty="0" smtClean="0"/>
              <a:t>Did the President violate the constitutional command that he carry out federal laws “faithfully”?</a:t>
            </a:r>
          </a:p>
          <a:p>
            <a:pPr marL="514350" indent="-514350">
              <a:buFont typeface="+mj-lt"/>
              <a:buAutoNum type="arabicPeriod"/>
            </a:pPr>
            <a:r>
              <a:rPr lang="en-US" dirty="0" smtClean="0"/>
              <a:t>Did President Obama create a new status for immigrants or did he make a group of undocumented immigrants “legal”?</a:t>
            </a:r>
            <a:endParaRPr lang="en-US" dirty="0"/>
          </a:p>
        </p:txBody>
      </p:sp>
    </p:spTree>
    <p:extLst>
      <p:ext uri="{BB962C8B-B14F-4D97-AF65-F5344CB8AC3E}">
        <p14:creationId xmlns:p14="http://schemas.microsoft.com/office/powerpoint/2010/main" val="1546046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1</a:t>
            </a:r>
            <a:endParaRPr lang="en-US" dirty="0"/>
          </a:p>
        </p:txBody>
      </p:sp>
      <p:sp>
        <p:nvSpPr>
          <p:cNvPr id="3" name="Content Placeholder 2"/>
          <p:cNvSpPr>
            <a:spLocks noGrp="1"/>
          </p:cNvSpPr>
          <p:nvPr>
            <p:ph idx="1"/>
          </p:nvPr>
        </p:nvSpPr>
        <p:spPr>
          <a:xfrm>
            <a:off x="301752" y="1527048"/>
            <a:ext cx="8503920" cy="5102352"/>
          </a:xfrm>
        </p:spPr>
        <p:txBody>
          <a:bodyPr>
            <a:normAutofit fontScale="92500" lnSpcReduction="10000"/>
          </a:bodyPr>
          <a:lstStyle/>
          <a:p>
            <a:r>
              <a:rPr lang="en-US" dirty="0"/>
              <a:t>Read your assigned article for your assigned </a:t>
            </a:r>
            <a:r>
              <a:rPr lang="en-US" dirty="0" smtClean="0"/>
              <a:t>perspective </a:t>
            </a:r>
            <a:r>
              <a:rPr lang="en-US" dirty="0"/>
              <a:t>(yes or no</a:t>
            </a:r>
            <a:r>
              <a:rPr lang="en-US" dirty="0" smtClean="0"/>
              <a:t>).</a:t>
            </a:r>
          </a:p>
          <a:p>
            <a:pPr marL="0" indent="0">
              <a:buNone/>
            </a:pPr>
            <a:endParaRPr lang="en-US" dirty="0" smtClean="0"/>
          </a:p>
          <a:p>
            <a:r>
              <a:rPr lang="en-US" dirty="0" smtClean="0"/>
              <a:t>With your partner, list 5 strong reasons from your article to support your assigned position.</a:t>
            </a:r>
          </a:p>
          <a:p>
            <a:pPr marL="0" indent="0">
              <a:buNone/>
            </a:pPr>
            <a:endParaRPr lang="en-US" dirty="0" smtClean="0"/>
          </a:p>
          <a:p>
            <a:r>
              <a:rPr lang="en-US" dirty="0"/>
              <a:t>Each team presents five strongest arguments to opponents</a:t>
            </a:r>
            <a:br>
              <a:rPr lang="en-US" dirty="0"/>
            </a:br>
            <a:endParaRPr lang="en-US" dirty="0"/>
          </a:p>
          <a:p>
            <a:r>
              <a:rPr lang="en-US" dirty="0"/>
              <a:t>Opponents write down arguments in #2 on scaffold</a:t>
            </a:r>
            <a:br>
              <a:rPr lang="en-US" dirty="0"/>
            </a:br>
            <a:endParaRPr lang="en-US" dirty="0"/>
          </a:p>
          <a:p>
            <a:r>
              <a:rPr lang="en-US" dirty="0"/>
              <a:t>Clarifying questions are encouraged</a:t>
            </a:r>
            <a:r>
              <a:rPr lang="en-US" dirty="0" smtClean="0"/>
              <a:t/>
            </a:r>
            <a:br>
              <a:rPr lang="en-US" dirty="0" smtClean="0"/>
            </a:br>
            <a:endParaRPr lang="en-US" dirty="0"/>
          </a:p>
          <a:p>
            <a:pPr lvl="1"/>
            <a:endParaRPr lang="en-US" dirty="0" smtClean="0"/>
          </a:p>
          <a:p>
            <a:pPr marL="0" indent="0">
              <a:buNone/>
            </a:pPr>
            <a:endParaRPr lang="en-US" dirty="0"/>
          </a:p>
        </p:txBody>
      </p:sp>
    </p:spTree>
    <p:extLst>
      <p:ext uri="{BB962C8B-B14F-4D97-AF65-F5344CB8AC3E}">
        <p14:creationId xmlns:p14="http://schemas.microsoft.com/office/powerpoint/2010/main" val="2955915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Groups rotate and switch perspectives.</a:t>
            </a:r>
          </a:p>
          <a:p>
            <a:endParaRPr lang="en-US" dirty="0" smtClean="0"/>
          </a:p>
          <a:p>
            <a:r>
              <a:rPr lang="en-US" dirty="0" smtClean="0"/>
              <a:t>Read the opposing article from what you read in Round 1.</a:t>
            </a:r>
            <a:endParaRPr lang="en-US" dirty="0"/>
          </a:p>
          <a:p>
            <a:pPr marL="0" indent="0">
              <a:buNone/>
            </a:pPr>
            <a:endParaRPr lang="en-US" dirty="0"/>
          </a:p>
          <a:p>
            <a:r>
              <a:rPr lang="en-US" dirty="0"/>
              <a:t>With your partner, list 5 strong reasons from your article to support your assigned position</a:t>
            </a:r>
            <a:r>
              <a:rPr lang="en-US" dirty="0" smtClean="0"/>
              <a:t>. Try to find new reasons that were not discovered during Round 1.</a:t>
            </a:r>
            <a:endParaRPr lang="en-US" dirty="0"/>
          </a:p>
          <a:p>
            <a:pPr marL="0" indent="0">
              <a:buNone/>
            </a:pPr>
            <a:endParaRPr lang="en-US" dirty="0"/>
          </a:p>
          <a:p>
            <a:r>
              <a:rPr lang="en-US" dirty="0"/>
              <a:t>Each team presents five strongest arguments to opponents</a:t>
            </a:r>
            <a:br>
              <a:rPr lang="en-US" dirty="0"/>
            </a:br>
            <a:endParaRPr lang="en-US" dirty="0"/>
          </a:p>
          <a:p>
            <a:r>
              <a:rPr lang="en-US" dirty="0"/>
              <a:t>Opponents write down arguments in #2 on scaffold</a:t>
            </a:r>
            <a:br>
              <a:rPr lang="en-US" dirty="0"/>
            </a:br>
            <a:endParaRPr lang="en-US" dirty="0"/>
          </a:p>
          <a:p>
            <a:r>
              <a:rPr lang="en-US" dirty="0"/>
              <a:t>Clarifying questions are encouraged</a:t>
            </a:r>
            <a:r>
              <a:rPr lang="en-US" dirty="0" smtClean="0"/>
              <a:t/>
            </a:r>
            <a:br>
              <a:rPr lang="en-US" dirty="0" smtClean="0"/>
            </a:br>
            <a:endParaRPr lang="en-US" dirty="0" smtClean="0"/>
          </a:p>
          <a:p>
            <a:pPr marL="114300" indent="0">
              <a:buNone/>
            </a:pPr>
            <a:endParaRPr lang="en-US" dirty="0" smtClean="0"/>
          </a:p>
        </p:txBody>
      </p:sp>
    </p:spTree>
    <p:extLst>
      <p:ext uri="{BB962C8B-B14F-4D97-AF65-F5344CB8AC3E}">
        <p14:creationId xmlns:p14="http://schemas.microsoft.com/office/powerpoint/2010/main" val="3626851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404</TotalTime>
  <Words>337</Words>
  <Application>Microsoft Macintosh PowerPoint</Application>
  <PresentationFormat>On-screen Show (4:3)</PresentationFormat>
  <Paragraphs>61</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Georgia</vt:lpstr>
      <vt:lpstr>Verdana</vt:lpstr>
      <vt:lpstr>Wingdings</vt:lpstr>
      <vt:lpstr>Wingdings 2</vt:lpstr>
      <vt:lpstr>Civic</vt:lpstr>
      <vt:lpstr>President Obama’s Executive Action On Immigration</vt:lpstr>
      <vt:lpstr>The Immigration Debate</vt:lpstr>
      <vt:lpstr>Executive Action and Immigration Reform</vt:lpstr>
      <vt:lpstr>The Constitutional Question</vt:lpstr>
      <vt:lpstr>The American Response</vt:lpstr>
      <vt:lpstr>Structured Academic Controversy</vt:lpstr>
      <vt:lpstr>Three Constitutional Questions to Consider</vt:lpstr>
      <vt:lpstr>Round 1</vt:lpstr>
      <vt:lpstr>Round 2</vt:lpstr>
      <vt:lpstr>Round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Obama’s Executive Action On Immigration</dc:title>
  <dc:creator>Kristen Williams</dc:creator>
  <cp:lastModifiedBy>Microsoft Office User</cp:lastModifiedBy>
  <cp:revision>37</cp:revision>
  <dcterms:created xsi:type="dcterms:W3CDTF">2016-11-14T15:07:43Z</dcterms:created>
  <dcterms:modified xsi:type="dcterms:W3CDTF">2017-10-04T13:41:09Z</dcterms:modified>
</cp:coreProperties>
</file>